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2" r:id="rId1"/>
    <p:sldMasterId id="2147483994" r:id="rId2"/>
    <p:sldMasterId id="2147484724" r:id="rId3"/>
  </p:sldMasterIdLst>
  <p:notesMasterIdLst>
    <p:notesMasterId r:id="rId108"/>
  </p:notesMasterIdLst>
  <p:handoutMasterIdLst>
    <p:handoutMasterId r:id="rId109"/>
  </p:handoutMasterIdLst>
  <p:sldIdLst>
    <p:sldId id="256" r:id="rId4"/>
    <p:sldId id="341" r:id="rId5"/>
    <p:sldId id="257" r:id="rId6"/>
    <p:sldId id="258" r:id="rId7"/>
    <p:sldId id="263" r:id="rId8"/>
    <p:sldId id="264" r:id="rId9"/>
    <p:sldId id="265" r:id="rId10"/>
    <p:sldId id="342" r:id="rId11"/>
    <p:sldId id="361" r:id="rId12"/>
    <p:sldId id="344" r:id="rId13"/>
    <p:sldId id="343" r:id="rId14"/>
    <p:sldId id="269" r:id="rId15"/>
    <p:sldId id="268" r:id="rId16"/>
    <p:sldId id="271" r:id="rId17"/>
    <p:sldId id="270" r:id="rId18"/>
    <p:sldId id="273" r:id="rId19"/>
    <p:sldId id="272" r:id="rId20"/>
    <p:sldId id="275" r:id="rId21"/>
    <p:sldId id="276" r:id="rId22"/>
    <p:sldId id="277" r:id="rId23"/>
    <p:sldId id="345" r:id="rId24"/>
    <p:sldId id="278" r:id="rId25"/>
    <p:sldId id="279" r:id="rId26"/>
    <p:sldId id="282" r:id="rId27"/>
    <p:sldId id="280" r:id="rId28"/>
    <p:sldId id="284" r:id="rId29"/>
    <p:sldId id="285" r:id="rId30"/>
    <p:sldId id="281" r:id="rId31"/>
    <p:sldId id="287" r:id="rId32"/>
    <p:sldId id="346" r:id="rId33"/>
    <p:sldId id="283" r:id="rId34"/>
    <p:sldId id="290" r:id="rId35"/>
    <p:sldId id="347" r:id="rId36"/>
    <p:sldId id="373" r:id="rId37"/>
    <p:sldId id="289" r:id="rId38"/>
    <p:sldId id="293" r:id="rId39"/>
    <p:sldId id="291" r:id="rId40"/>
    <p:sldId id="295" r:id="rId41"/>
    <p:sldId id="374" r:id="rId42"/>
    <p:sldId id="292" r:id="rId43"/>
    <p:sldId id="298" r:id="rId44"/>
    <p:sldId id="294" r:id="rId45"/>
    <p:sldId id="300" r:id="rId46"/>
    <p:sldId id="297" r:id="rId47"/>
    <p:sldId id="302" r:id="rId48"/>
    <p:sldId id="299" r:id="rId49"/>
    <p:sldId id="368" r:id="rId50"/>
    <p:sldId id="369" r:id="rId51"/>
    <p:sldId id="303" r:id="rId52"/>
    <p:sldId id="306" r:id="rId53"/>
    <p:sldId id="305" r:id="rId54"/>
    <p:sldId id="308" r:id="rId55"/>
    <p:sldId id="309" r:id="rId56"/>
    <p:sldId id="307" r:id="rId57"/>
    <p:sldId id="311" r:id="rId58"/>
    <p:sldId id="349" r:id="rId59"/>
    <p:sldId id="310" r:id="rId60"/>
    <p:sldId id="313" r:id="rId61"/>
    <p:sldId id="376" r:id="rId62"/>
    <p:sldId id="312" r:id="rId63"/>
    <p:sldId id="315" r:id="rId64"/>
    <p:sldId id="350" r:id="rId65"/>
    <p:sldId id="314" r:id="rId66"/>
    <p:sldId id="318" r:id="rId67"/>
    <p:sldId id="316" r:id="rId68"/>
    <p:sldId id="382" r:id="rId69"/>
    <p:sldId id="383" r:id="rId70"/>
    <p:sldId id="320" r:id="rId71"/>
    <p:sldId id="317" r:id="rId72"/>
    <p:sldId id="321" r:id="rId73"/>
    <p:sldId id="324" r:id="rId74"/>
    <p:sldId id="323" r:id="rId75"/>
    <p:sldId id="326" r:id="rId76"/>
    <p:sldId id="325" r:id="rId77"/>
    <p:sldId id="328" r:id="rId78"/>
    <p:sldId id="327" r:id="rId79"/>
    <p:sldId id="330" r:id="rId80"/>
    <p:sldId id="329" r:id="rId81"/>
    <p:sldId id="331" r:id="rId82"/>
    <p:sldId id="334" r:id="rId83"/>
    <p:sldId id="333" r:id="rId84"/>
    <p:sldId id="336" r:id="rId85"/>
    <p:sldId id="370" r:id="rId86"/>
    <p:sldId id="338" r:id="rId87"/>
    <p:sldId id="337" r:id="rId88"/>
    <p:sldId id="351" r:id="rId89"/>
    <p:sldId id="352" r:id="rId90"/>
    <p:sldId id="358" r:id="rId91"/>
    <p:sldId id="377" r:id="rId92"/>
    <p:sldId id="353" r:id="rId93"/>
    <p:sldId id="362" r:id="rId94"/>
    <p:sldId id="364" r:id="rId95"/>
    <p:sldId id="363" r:id="rId96"/>
    <p:sldId id="365" r:id="rId97"/>
    <p:sldId id="366" r:id="rId98"/>
    <p:sldId id="367" r:id="rId99"/>
    <p:sldId id="359" r:id="rId100"/>
    <p:sldId id="354" r:id="rId101"/>
    <p:sldId id="360" r:id="rId102"/>
    <p:sldId id="355" r:id="rId103"/>
    <p:sldId id="378" r:id="rId104"/>
    <p:sldId id="372" r:id="rId105"/>
    <p:sldId id="384" r:id="rId106"/>
    <p:sldId id="385" r:id="rId107"/>
  </p:sldIdLst>
  <p:sldSz cx="9144000" cy="6858000" type="screen4x3"/>
  <p:notesSz cx="7010400" cy="92964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75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38" autoAdjust="0"/>
  </p:normalViewPr>
  <p:slideViewPr>
    <p:cSldViewPr>
      <p:cViewPr varScale="1">
        <p:scale>
          <a:sx n="109" d="100"/>
          <a:sy n="109"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4002" y="78"/>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handoutMaster" Target="handoutMasters/handout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38786" cy="46526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s-ES"/>
          </a:p>
        </p:txBody>
      </p:sp>
      <p:sp>
        <p:nvSpPr>
          <p:cNvPr id="114691" name="Rectangle 3"/>
          <p:cNvSpPr>
            <a:spLocks noGrp="1" noChangeArrowheads="1"/>
          </p:cNvSpPr>
          <p:nvPr>
            <p:ph type="dt" sz="quarter" idx="1"/>
          </p:nvPr>
        </p:nvSpPr>
        <p:spPr bwMode="auto">
          <a:xfrm>
            <a:off x="3969946" y="0"/>
            <a:ext cx="3038785" cy="46526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fld id="{880F9644-96F3-459B-92D2-85BF1D5DECD0}" type="datetimeFigureOut">
              <a:rPr lang="es-ES"/>
              <a:pPr>
                <a:defRPr/>
              </a:pPr>
              <a:t>20/06/2018</a:t>
            </a:fld>
            <a:endParaRPr lang="es-ES" dirty="0"/>
          </a:p>
        </p:txBody>
      </p:sp>
      <p:sp>
        <p:nvSpPr>
          <p:cNvPr id="114692" name="Rectangle 4"/>
          <p:cNvSpPr>
            <a:spLocks noGrp="1" noChangeArrowheads="1"/>
          </p:cNvSpPr>
          <p:nvPr>
            <p:ph type="ftr" sz="quarter" idx="2"/>
          </p:nvPr>
        </p:nvSpPr>
        <p:spPr bwMode="auto">
          <a:xfrm>
            <a:off x="0" y="8829648"/>
            <a:ext cx="3038786" cy="46526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s-ES"/>
          </a:p>
        </p:txBody>
      </p:sp>
      <p:sp>
        <p:nvSpPr>
          <p:cNvPr id="114693" name="Rectangle 5"/>
          <p:cNvSpPr>
            <a:spLocks noGrp="1" noChangeArrowheads="1"/>
          </p:cNvSpPr>
          <p:nvPr>
            <p:ph type="sldNum" sz="quarter" idx="3"/>
          </p:nvPr>
        </p:nvSpPr>
        <p:spPr bwMode="auto">
          <a:xfrm>
            <a:off x="3969946" y="8829648"/>
            <a:ext cx="3038785" cy="46526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ED32AF6A-B2C2-461F-9FCB-1609155D6EFE}" type="slidenum">
              <a:rPr lang="es-ES"/>
              <a:pPr>
                <a:defRPr/>
              </a:pPr>
              <a:t>‹Nº›</a:t>
            </a:fld>
            <a:endParaRPr lang="es-ES" dirty="0"/>
          </a:p>
        </p:txBody>
      </p:sp>
    </p:spTree>
    <p:extLst>
      <p:ext uri="{BB962C8B-B14F-4D97-AF65-F5344CB8AC3E}">
        <p14:creationId xmlns:p14="http://schemas.microsoft.com/office/powerpoint/2010/main" val="24337365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038786" cy="46526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s-ES"/>
          </a:p>
        </p:txBody>
      </p:sp>
      <p:sp>
        <p:nvSpPr>
          <p:cNvPr id="119811" name="Rectangle 3"/>
          <p:cNvSpPr>
            <a:spLocks noGrp="1" noChangeArrowheads="1"/>
          </p:cNvSpPr>
          <p:nvPr>
            <p:ph type="dt" idx="1"/>
          </p:nvPr>
        </p:nvSpPr>
        <p:spPr bwMode="auto">
          <a:xfrm>
            <a:off x="3969946" y="0"/>
            <a:ext cx="3038785" cy="46526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fld id="{6CE60E2A-5ADE-444C-9719-CC260B57EACE}" type="datetimeFigureOut">
              <a:rPr lang="es-ES"/>
              <a:pPr>
                <a:defRPr/>
              </a:pPr>
              <a:t>20/06/2018</a:t>
            </a:fld>
            <a:endParaRPr lang="es-ES" dirty="0"/>
          </a:p>
        </p:txBody>
      </p:sp>
      <p:sp>
        <p:nvSpPr>
          <p:cNvPr id="1167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9813" name="Rectangle 5"/>
          <p:cNvSpPr>
            <a:spLocks noGrp="1" noChangeArrowheads="1"/>
          </p:cNvSpPr>
          <p:nvPr>
            <p:ph type="body" sz="quarter" idx="3"/>
          </p:nvPr>
        </p:nvSpPr>
        <p:spPr bwMode="auto">
          <a:xfrm>
            <a:off x="700873" y="4416311"/>
            <a:ext cx="5608654" cy="418293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19814" name="Rectangle 6"/>
          <p:cNvSpPr>
            <a:spLocks noGrp="1" noChangeArrowheads="1"/>
          </p:cNvSpPr>
          <p:nvPr>
            <p:ph type="ftr" sz="quarter" idx="4"/>
          </p:nvPr>
        </p:nvSpPr>
        <p:spPr bwMode="auto">
          <a:xfrm>
            <a:off x="0" y="8829648"/>
            <a:ext cx="3038786" cy="46526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s-ES"/>
          </a:p>
        </p:txBody>
      </p:sp>
      <p:sp>
        <p:nvSpPr>
          <p:cNvPr id="119815" name="Rectangle 7"/>
          <p:cNvSpPr>
            <a:spLocks noGrp="1" noChangeArrowheads="1"/>
          </p:cNvSpPr>
          <p:nvPr>
            <p:ph type="sldNum" sz="quarter" idx="5"/>
          </p:nvPr>
        </p:nvSpPr>
        <p:spPr bwMode="auto">
          <a:xfrm>
            <a:off x="3969946" y="8829648"/>
            <a:ext cx="3038785" cy="46526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6C542396-A6CB-4D9A-A5DC-532FB49355FE}" type="slidenum">
              <a:rPr lang="es-ES"/>
              <a:pPr>
                <a:defRPr/>
              </a:pPr>
              <a:t>‹Nº›</a:t>
            </a:fld>
            <a:endParaRPr lang="es-ES" dirty="0"/>
          </a:p>
        </p:txBody>
      </p:sp>
    </p:spTree>
    <p:extLst>
      <p:ext uri="{BB962C8B-B14F-4D97-AF65-F5344CB8AC3E}">
        <p14:creationId xmlns:p14="http://schemas.microsoft.com/office/powerpoint/2010/main" val="22767018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a:ln/>
        </p:spPr>
      </p:sp>
      <p:sp>
        <p:nvSpPr>
          <p:cNvPr id="117763" name="2 Marcador de notas"/>
          <p:cNvSpPr>
            <a:spLocks noGrp="1"/>
          </p:cNvSpPr>
          <p:nvPr>
            <p:ph type="body" idx="1"/>
          </p:nvPr>
        </p:nvSpPr>
        <p:spPr>
          <a:noFill/>
          <a:ln/>
        </p:spPr>
        <p:txBody>
          <a:bodyPr/>
          <a:lstStyle/>
          <a:p>
            <a:endParaRPr lang="es-MX" smtClean="0"/>
          </a:p>
        </p:txBody>
      </p:sp>
    </p:spTree>
    <p:extLst>
      <p:ext uri="{BB962C8B-B14F-4D97-AF65-F5344CB8AC3E}">
        <p14:creationId xmlns:p14="http://schemas.microsoft.com/office/powerpoint/2010/main" val="245913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a:ln/>
        </p:spPr>
      </p:sp>
      <p:sp>
        <p:nvSpPr>
          <p:cNvPr id="118787" name="2 Marcador de notas"/>
          <p:cNvSpPr>
            <a:spLocks noGrp="1"/>
          </p:cNvSpPr>
          <p:nvPr>
            <p:ph type="body" idx="1"/>
          </p:nvPr>
        </p:nvSpPr>
        <p:spPr>
          <a:noFill/>
          <a:ln/>
        </p:spPr>
        <p:txBody>
          <a:bodyPr/>
          <a:lstStyle/>
          <a:p>
            <a:endParaRPr lang="es-MX" smtClean="0"/>
          </a:p>
        </p:txBody>
      </p:sp>
    </p:spTree>
    <p:extLst>
      <p:ext uri="{BB962C8B-B14F-4D97-AF65-F5344CB8AC3E}">
        <p14:creationId xmlns:p14="http://schemas.microsoft.com/office/powerpoint/2010/main" val="156025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a:ln/>
        </p:spPr>
      </p:sp>
      <p:sp>
        <p:nvSpPr>
          <p:cNvPr id="119811" name="2 Marcador de notas"/>
          <p:cNvSpPr>
            <a:spLocks noGrp="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415265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p:cNvSpPr>
            <a:spLocks noGrp="1" noRot="1" noChangeAspect="1" noTextEdit="1"/>
          </p:cNvSpPr>
          <p:nvPr>
            <p:ph type="sldImg"/>
          </p:nvPr>
        </p:nvSpPr>
        <p:spPr>
          <a:ln/>
        </p:spPr>
      </p:sp>
      <p:sp>
        <p:nvSpPr>
          <p:cNvPr id="120835" name="2 Marcador de notas"/>
          <p:cNvSpPr>
            <a:spLocks noGrp="1"/>
          </p:cNvSpPr>
          <p:nvPr>
            <p:ph type="body" idx="1"/>
          </p:nvPr>
        </p:nvSpPr>
        <p:spPr>
          <a:noFill/>
          <a:ln/>
        </p:spPr>
        <p:txBody>
          <a:bodyPr/>
          <a:lstStyle/>
          <a:p>
            <a:endParaRPr lang="es-MX" smtClean="0"/>
          </a:p>
        </p:txBody>
      </p:sp>
    </p:spTree>
    <p:extLst>
      <p:ext uri="{BB962C8B-B14F-4D97-AF65-F5344CB8AC3E}">
        <p14:creationId xmlns:p14="http://schemas.microsoft.com/office/powerpoint/2010/main" val="408761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14901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978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685800" y="2130425"/>
            <a:ext cx="7772400" cy="1470025"/>
          </a:xfrm>
        </p:spPr>
        <p:txBody>
          <a:bodyPr/>
          <a:lstStyle>
            <a:lvl1pPr>
              <a:defRPr/>
            </a:lvl1pPr>
          </a:lstStyle>
          <a:p>
            <a:r>
              <a:rPr lang="es-ES"/>
              <a:t>Haga clic para cambiar el estilo de título	</a:t>
            </a:r>
          </a:p>
        </p:txBody>
      </p:sp>
      <p:sp>
        <p:nvSpPr>
          <p:cNvPr id="1177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s-ES"/>
              <a:t>Haga clic para modificar el estilo de subtítulo del patrón</a:t>
            </a:r>
          </a:p>
        </p:txBody>
      </p:sp>
      <p:sp>
        <p:nvSpPr>
          <p:cNvPr id="4" name="Rectangle 4"/>
          <p:cNvSpPr>
            <a:spLocks noGrp="1" noChangeArrowheads="1"/>
          </p:cNvSpPr>
          <p:nvPr>
            <p:ph type="dt" sz="half" idx="10"/>
          </p:nvPr>
        </p:nvSpPr>
        <p:spPr/>
        <p:txBody>
          <a:bodyPr/>
          <a:lstStyle>
            <a:lvl1pPr>
              <a:defRPr/>
            </a:lvl1pPr>
          </a:lstStyle>
          <a:p>
            <a:pPr>
              <a:defRPr/>
            </a:pPr>
            <a:fld id="{1948D45E-CC92-4903-925B-1E7AFAE4D922}" type="datetime1">
              <a:rPr lang="es-ES"/>
              <a:pPr>
                <a:defRPr/>
              </a:pPr>
              <a:t>20/06/2018</a:t>
            </a:fld>
            <a:endParaRPr lang="es-ES" dirty="0"/>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26D480B7-F8CC-481C-8673-38D096F27F8D}" type="slidenum">
              <a:rPr lang="es-ES"/>
              <a:pPr>
                <a:defRPr/>
              </a:pPr>
              <a:t>‹Nº›</a:t>
            </a:fld>
            <a:r>
              <a:rPr lang="es-ES" dirty="0"/>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107B8CA1-3F17-498B-84FD-6F26CA5402BC}" type="datetime1">
              <a:rPr lang="es-ES"/>
              <a:pPr>
                <a:defRPr/>
              </a:pPr>
              <a:t>20/06/2018</a:t>
            </a:fld>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334A3D2-CDDC-4836-8CED-654D5ADA1D0E}" type="slidenum">
              <a:rPr lang="es-ES"/>
              <a:pPr>
                <a:defRPr/>
              </a:pPr>
              <a:t>‹Nº›</a:t>
            </a:fld>
            <a:r>
              <a:rPr lang="es-ES" dirty="0"/>
              <a:t> /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696581B0-7985-46A8-BF02-7D5AE3563782}" type="datetime1">
              <a:rPr lang="es-ES"/>
              <a:pPr>
                <a:defRPr/>
              </a:pPr>
              <a:t>20/06/2018</a:t>
            </a:fld>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CE4D4D2-7B8E-4854-9ABA-A73209788E0B}" type="slidenum">
              <a:rPr lang="es-ES"/>
              <a:pPr>
                <a:defRPr/>
              </a:pPr>
              <a:t>‹Nº›</a:t>
            </a:fld>
            <a:r>
              <a:rPr lang="es-ES" dirty="0"/>
              <a:t> /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F065CD38-7F77-4C54-B845-276A2FB803DC}" type="datetime1">
              <a:rPr lang="es-ES"/>
              <a:pPr>
                <a:defRPr/>
              </a:pPr>
              <a:t>20/06/2018</a:t>
            </a:fld>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0A48D78-4D66-4879-AB16-F92A78D193F2}" type="slidenum">
              <a:rPr lang="es-ES"/>
              <a:pPr>
                <a:defRPr/>
              </a:pPr>
              <a:t>‹Nº›</a:t>
            </a:fld>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54A5C8CB-13EE-4DDC-98C4-9387ADB2FBDE}" type="datetime1">
              <a:rPr lang="es-ES"/>
              <a:pPr>
                <a:defRPr/>
              </a:pPr>
              <a:t>20/06/2018</a:t>
            </a:fld>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34CE862-DDAF-4378-A24B-86F86E96C8E8}" type="slidenum">
              <a:rPr lang="es-ES"/>
              <a:pPr>
                <a:defRPr/>
              </a:pPr>
              <a:t>‹Nº›</a:t>
            </a:fld>
            <a:endParaRPr lang="es-E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5F8317B7-12E6-4D77-8F83-C95986A47FEB}" type="datetime1">
              <a:rPr lang="es-ES"/>
              <a:pPr>
                <a:defRPr/>
              </a:pPr>
              <a:t>20/06/2018</a:t>
            </a:fld>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D1FF0D3-5772-4393-A1EE-6D9FF2E7CD38}" type="slidenum">
              <a:rPr lang="es-ES"/>
              <a:pPr>
                <a:defRPr/>
              </a:pPr>
              <a:t>‹Nº›</a:t>
            </a:fld>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fld id="{0701A24E-9730-4B85-9413-DB086A916405}" type="datetime1">
              <a:rPr lang="es-ES"/>
              <a:pPr>
                <a:defRPr/>
              </a:pPr>
              <a:t>20/06/2018</a:t>
            </a:fld>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BE00445-7EEC-4142-8281-8D884C043880}" type="slidenum">
              <a:rPr lang="es-ES"/>
              <a:pPr>
                <a:defRPr/>
              </a:pPr>
              <a:t>‹Nº›</a:t>
            </a:fld>
            <a:endParaRPr lang="es-E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fld id="{3AE86119-DC94-4EA4-B526-7E8F624F9D68}" type="datetime1">
              <a:rPr lang="es-ES"/>
              <a:pPr>
                <a:defRPr/>
              </a:pPr>
              <a:t>20/06/2018</a:t>
            </a:fld>
            <a:endParaRPr lang="es-E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0436C7E-ABB4-479A-A28C-D32E2126AB63}" type="slidenum">
              <a:rPr lang="es-ES"/>
              <a:pPr>
                <a:defRPr/>
              </a:pPr>
              <a:t>‹Nº›</a:t>
            </a:fld>
            <a:endParaRPr lang="es-E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fld id="{0A5D52CB-A8F2-4CA7-ABFE-CAE4FCED765A}" type="datetime1">
              <a:rPr lang="es-ES"/>
              <a:pPr>
                <a:defRPr/>
              </a:pPr>
              <a:t>20/06/2018</a:t>
            </a:fld>
            <a:endParaRPr lang="es-E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F244E82-2138-4FED-B8AD-692B1B53ED43}" type="slidenum">
              <a:rPr lang="es-ES"/>
              <a:pPr>
                <a:defRPr/>
              </a:pPr>
              <a:t>‹Nº›</a:t>
            </a:fld>
            <a:endParaRPr lang="es-E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2DE990-CCB3-4CB4-9E58-BBA0C953BB06}" type="datetime1">
              <a:rPr lang="es-ES"/>
              <a:pPr>
                <a:defRPr/>
              </a:pPr>
              <a:t>20/06/2018</a:t>
            </a:fld>
            <a:endParaRPr lang="es-E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9BAB6E0B-B304-441A-8795-04AE11B90EC8}" type="slidenum">
              <a:rPr lang="es-ES"/>
              <a:pPr>
                <a:defRPr/>
              </a:pPr>
              <a:t>‹Nº›</a:t>
            </a:fld>
            <a:endParaRPr lang="es-E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6D587154-B24D-4DAE-9E9F-1E7C483E1E26}" type="datetime1">
              <a:rPr lang="es-ES"/>
              <a:pPr>
                <a:defRPr/>
              </a:pPr>
              <a:t>20/06/2018</a:t>
            </a:fld>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F446380-C06D-4BEE-97D5-60791501AB7E}"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47369F28-E8C1-428F-93DA-2755F32E4FB2}" type="datetime1">
              <a:rPr lang="es-ES"/>
              <a:pPr>
                <a:defRPr/>
              </a:pPr>
              <a:t>20/06/2018</a:t>
            </a:fld>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58B43E2-58DD-402C-BA20-6AB1C9CEC767}" type="slidenum">
              <a:rPr lang="es-ES"/>
              <a:pPr>
                <a:defRPr/>
              </a:pPr>
              <a:t>‹Nº›</a:t>
            </a:fld>
            <a:r>
              <a:rPr lang="es-ES" dirty="0"/>
              <a:t> /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97F797A8-77A6-4FCC-9C0A-51C7715AFCC6}" type="datetime1">
              <a:rPr lang="es-ES"/>
              <a:pPr>
                <a:defRPr/>
              </a:pPr>
              <a:t>20/06/2018</a:t>
            </a:fld>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DF6D4AE-7694-4C76-B0E1-1EB5DCC262E7}" type="slidenum">
              <a:rPr lang="es-ES"/>
              <a:pPr>
                <a:defRPr/>
              </a:pPr>
              <a:t>‹Nº›</a:t>
            </a:fld>
            <a:endParaRPr lang="es-E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7A53AFC2-F88B-41D8-AF11-6FFD0EA1B88C}" type="datetime1">
              <a:rPr lang="es-ES"/>
              <a:pPr>
                <a:defRPr/>
              </a:pPr>
              <a:t>20/06/2018</a:t>
            </a:fld>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39AF492-97A6-44D7-B2C0-C4C057115B6E}" type="slidenum">
              <a:rPr lang="es-ES"/>
              <a:pPr>
                <a:defRPr/>
              </a:pPr>
              <a:t>‹Nº›</a:t>
            </a:fld>
            <a:endParaRPr lang="es-E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B94E24A1-BC17-475E-BC12-3DA69EE1C843}" type="datetime1">
              <a:rPr lang="es-ES"/>
              <a:pPr>
                <a:defRPr/>
              </a:pPr>
              <a:t>20/06/2018</a:t>
            </a:fld>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54E4AFD-1E74-47A2-AB21-3FCC30E5FDE9}" type="slidenum">
              <a:rPr lang="es-ES"/>
              <a:pPr>
                <a:defRPr/>
              </a:pPr>
              <a:t>‹Nº›</a:t>
            </a:fld>
            <a:endParaRPr lang="es-E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DCDF2654-74CF-4A11-BFA5-6108488AEA04}" type="datetime1">
              <a:rPr lang="es-ES" smtClean="0"/>
              <a:pPr>
                <a:defRPr/>
              </a:pPr>
              <a:t>20/06/2018</a:t>
            </a:fld>
            <a:endParaRPr lang="es-ES" dirty="0"/>
          </a:p>
        </p:txBody>
      </p:sp>
      <p:sp>
        <p:nvSpPr>
          <p:cNvPr id="5" name="Footer Placeholder 4"/>
          <p:cNvSpPr>
            <a:spLocks noGrp="1"/>
          </p:cNvSpPr>
          <p:nvPr>
            <p:ph type="ftr" sz="quarter" idx="11"/>
          </p:nvPr>
        </p:nvSpPr>
        <p:spPr/>
        <p:txBody>
          <a:bodyPr/>
          <a:lstStyle/>
          <a:p>
            <a:pPr>
              <a:defRPr/>
            </a:pPr>
            <a:endParaRPr lang="es-E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17C0D07B-917B-4AF0-BA19-884FD4CAB2FC}" type="slidenum">
              <a:rPr lang="es-ES" smtClean="0"/>
              <a:pPr>
                <a:defRPr/>
              </a:pPr>
              <a:t>‹Nº›</a:t>
            </a:fld>
            <a:endParaRPr lang="es-ES" dirty="0"/>
          </a:p>
        </p:txBody>
      </p:sp>
    </p:spTree>
    <p:extLst>
      <p:ext uri="{BB962C8B-B14F-4D97-AF65-F5344CB8AC3E}">
        <p14:creationId xmlns:p14="http://schemas.microsoft.com/office/powerpoint/2010/main" val="957734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BD6624A3-B09F-4DEF-B30F-B3ECFD89614D}" type="datetime1">
              <a:rPr lang="es-ES" smtClean="0"/>
              <a:pPr>
                <a:defRPr/>
              </a:pPr>
              <a:t>20/06/2018</a:t>
            </a:fld>
            <a:endParaRPr lang="es-ES" dirty="0"/>
          </a:p>
        </p:txBody>
      </p:sp>
      <p:sp>
        <p:nvSpPr>
          <p:cNvPr id="5" name="Footer Placeholder 4"/>
          <p:cNvSpPr>
            <a:spLocks noGrp="1"/>
          </p:cNvSpPr>
          <p:nvPr>
            <p:ph type="ftr" sz="quarter" idx="11"/>
          </p:nvPr>
        </p:nvSpPr>
        <p:spPr/>
        <p:txBody>
          <a:bodyPr/>
          <a:lstStyle/>
          <a:p>
            <a:pPr>
              <a:defRPr/>
            </a:pPr>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4E282CFC-D456-47C6-B0C2-FC5274E820FE}" type="slidenum">
              <a:rPr lang="es-ES" smtClean="0"/>
              <a:pPr>
                <a:defRPr/>
              </a:pPr>
              <a:t>‹Nº›</a:t>
            </a:fld>
            <a:endParaRPr lang="es-ES" dirty="0"/>
          </a:p>
        </p:txBody>
      </p:sp>
      <p:pic>
        <p:nvPicPr>
          <p:cNvPr id="8" name="Picture 3" descr="logo%20color%20para%20web"/>
          <p:cNvPicPr preferRelativeResize="0">
            <a:picLocks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57188" y="1143000"/>
            <a:ext cx="714375" cy="928688"/>
          </a:xfrm>
          <a:prstGeom prst="rect">
            <a:avLst/>
          </a:prstGeom>
          <a:noFill/>
          <a:ln w="9525">
            <a:noFill/>
            <a:miter lim="800000"/>
            <a:headEnd/>
            <a:tailEnd/>
          </a:ln>
        </p:spPr>
      </p:pic>
      <p:sp>
        <p:nvSpPr>
          <p:cNvPr id="9" name="Text Box 16"/>
          <p:cNvSpPr txBox="1">
            <a:spLocks noChangeArrowheads="1"/>
          </p:cNvSpPr>
          <p:nvPr userDrawn="1"/>
        </p:nvSpPr>
        <p:spPr bwMode="auto">
          <a:xfrm>
            <a:off x="7667625" y="6553200"/>
            <a:ext cx="1476375" cy="304800"/>
          </a:xfrm>
          <a:prstGeom prst="rect">
            <a:avLst/>
          </a:prstGeom>
          <a:noFill/>
          <a:ln w="9525">
            <a:noFill/>
            <a:miter lim="800000"/>
            <a:headEnd/>
            <a:tailEnd/>
          </a:ln>
          <a:effectLst/>
        </p:spPr>
        <p:txBody>
          <a:bodyPr>
            <a:spAutoFit/>
          </a:bodyPr>
          <a:lstStyle/>
          <a:p>
            <a:pPr>
              <a:spcBef>
                <a:spcPct val="50000"/>
              </a:spcBef>
              <a:defRPr/>
            </a:pPr>
            <a:r>
              <a:rPr lang="es-ES" sz="1400" dirty="0">
                <a:solidFill>
                  <a:srgbClr val="663300"/>
                </a:solidFill>
                <a:latin typeface="Calibri" pitchFamily="34" charset="0"/>
              </a:rPr>
              <a:t>VERSION </a:t>
            </a:r>
            <a:r>
              <a:rPr lang="es-ES" sz="1400" dirty="0" smtClean="0">
                <a:solidFill>
                  <a:srgbClr val="663300"/>
                </a:solidFill>
                <a:latin typeface="Calibri" pitchFamily="34" charset="0"/>
              </a:rPr>
              <a:t>2018</a:t>
            </a:r>
            <a:endParaRPr lang="es-ES" sz="1400" dirty="0">
              <a:solidFill>
                <a:srgbClr val="663300"/>
              </a:solidFill>
              <a:latin typeface="Calibri" pitchFamily="34" charset="0"/>
            </a:endParaRPr>
          </a:p>
        </p:txBody>
      </p:sp>
    </p:spTree>
    <p:extLst>
      <p:ext uri="{BB962C8B-B14F-4D97-AF65-F5344CB8AC3E}">
        <p14:creationId xmlns:p14="http://schemas.microsoft.com/office/powerpoint/2010/main" val="2099692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863A37F3-2BBD-42C2-A378-678B3BBE1B08}" type="datetime1">
              <a:rPr lang="es-ES" smtClean="0"/>
              <a:pPr>
                <a:defRPr/>
              </a:pPr>
              <a:t>20/06/2018</a:t>
            </a:fld>
            <a:endParaRPr lang="es-ES" dirty="0"/>
          </a:p>
        </p:txBody>
      </p:sp>
      <p:sp>
        <p:nvSpPr>
          <p:cNvPr id="5" name="Footer Placeholder 4"/>
          <p:cNvSpPr>
            <a:spLocks noGrp="1"/>
          </p:cNvSpPr>
          <p:nvPr>
            <p:ph type="ftr" sz="quarter" idx="11"/>
          </p:nvPr>
        </p:nvSpPr>
        <p:spPr/>
        <p:txBody>
          <a:bodyPr/>
          <a:lstStyle/>
          <a:p>
            <a:pPr>
              <a:defRPr/>
            </a:pPr>
            <a:endParaRPr lang="es-E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589E8BAA-F090-49CC-88B8-FFA76E649BC9}" type="slidenum">
              <a:rPr lang="es-ES" smtClean="0"/>
              <a:pPr>
                <a:defRPr/>
              </a:pPr>
              <a:t>‹Nº›</a:t>
            </a:fld>
            <a:endParaRPr lang="es-ES" dirty="0"/>
          </a:p>
        </p:txBody>
      </p:sp>
    </p:spTree>
    <p:extLst>
      <p:ext uri="{BB962C8B-B14F-4D97-AF65-F5344CB8AC3E}">
        <p14:creationId xmlns:p14="http://schemas.microsoft.com/office/powerpoint/2010/main" val="2764153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C114FBC7-32DA-4647-A4D7-A80A6170E36D}" type="datetime1">
              <a:rPr lang="es-ES" smtClean="0"/>
              <a:pPr>
                <a:defRPr/>
              </a:pPr>
              <a:t>20/06/2018</a:t>
            </a:fld>
            <a:endParaRPr lang="es-ES" dirty="0"/>
          </a:p>
        </p:txBody>
      </p:sp>
      <p:sp>
        <p:nvSpPr>
          <p:cNvPr id="6" name="Footer Placeholder 5"/>
          <p:cNvSpPr>
            <a:spLocks noGrp="1"/>
          </p:cNvSpPr>
          <p:nvPr>
            <p:ph type="ftr" sz="quarter" idx="11"/>
          </p:nvPr>
        </p:nvSpPr>
        <p:spPr/>
        <p:txBody>
          <a:bodyPr/>
          <a:lstStyle/>
          <a:p>
            <a:pPr>
              <a:defRPr/>
            </a:pPr>
            <a:endParaRPr lang="es-E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73DC3B5F-243D-44AF-B57A-09AAE408C82A}" type="slidenum">
              <a:rPr lang="es-ES" smtClean="0"/>
              <a:pPr>
                <a:defRPr/>
              </a:pPr>
              <a:t>‹Nº›</a:t>
            </a:fld>
            <a:endParaRPr lang="es-ES" dirty="0"/>
          </a:p>
        </p:txBody>
      </p:sp>
    </p:spTree>
    <p:extLst>
      <p:ext uri="{BB962C8B-B14F-4D97-AF65-F5344CB8AC3E}">
        <p14:creationId xmlns:p14="http://schemas.microsoft.com/office/powerpoint/2010/main" val="69602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7BF054C1-1337-4F0A-B5F1-234E4B9396B9}" type="datetime1">
              <a:rPr lang="es-ES" smtClean="0"/>
              <a:pPr>
                <a:defRPr/>
              </a:pPr>
              <a:t>20/06/2018</a:t>
            </a:fld>
            <a:endParaRPr lang="es-ES" dirty="0"/>
          </a:p>
        </p:txBody>
      </p:sp>
      <p:sp>
        <p:nvSpPr>
          <p:cNvPr id="8" name="Footer Placeholder 7"/>
          <p:cNvSpPr>
            <a:spLocks noGrp="1"/>
          </p:cNvSpPr>
          <p:nvPr>
            <p:ph type="ftr" sz="quarter" idx="11"/>
          </p:nvPr>
        </p:nvSpPr>
        <p:spPr/>
        <p:txBody>
          <a:bodyPr/>
          <a:lstStyle/>
          <a:p>
            <a:pPr>
              <a:defRPr/>
            </a:pPr>
            <a:endParaRPr lang="es-E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D1CA5407-E44D-40B4-8F31-AB2E36D3D9F9}" type="slidenum">
              <a:rPr lang="es-ES" smtClean="0"/>
              <a:pPr>
                <a:defRPr/>
              </a:pPr>
              <a:t>‹Nº›</a:t>
            </a:fld>
            <a:endParaRPr lang="es-ES" dirty="0"/>
          </a:p>
        </p:txBody>
      </p:sp>
    </p:spTree>
    <p:extLst>
      <p:ext uri="{BB962C8B-B14F-4D97-AF65-F5344CB8AC3E}">
        <p14:creationId xmlns:p14="http://schemas.microsoft.com/office/powerpoint/2010/main" val="355434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64B6C22E-95B6-40B8-8F8F-308D58A529E2}" type="datetime1">
              <a:rPr lang="es-ES" smtClean="0"/>
              <a:pPr>
                <a:defRPr/>
              </a:pPr>
              <a:t>20/06/2018</a:t>
            </a:fld>
            <a:endParaRPr lang="es-ES" dirty="0"/>
          </a:p>
        </p:txBody>
      </p:sp>
      <p:sp>
        <p:nvSpPr>
          <p:cNvPr id="4" name="Footer Placeholder 3"/>
          <p:cNvSpPr>
            <a:spLocks noGrp="1"/>
          </p:cNvSpPr>
          <p:nvPr>
            <p:ph type="ftr" sz="quarter" idx="11"/>
          </p:nvPr>
        </p:nvSpPr>
        <p:spPr/>
        <p:txBody>
          <a:bodyPr/>
          <a:lstStyle/>
          <a:p>
            <a:pPr>
              <a:defRPr/>
            </a:pPr>
            <a:endParaRPr lang="es-E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6882D108-2A85-4C51-A074-BBD27ADEBC1D}" type="slidenum">
              <a:rPr lang="es-ES" smtClean="0"/>
              <a:pPr>
                <a:defRPr/>
              </a:pPr>
              <a:t>‹Nº›</a:t>
            </a:fld>
            <a:endParaRPr lang="es-ES" dirty="0"/>
          </a:p>
        </p:txBody>
      </p:sp>
    </p:spTree>
    <p:extLst>
      <p:ext uri="{BB962C8B-B14F-4D97-AF65-F5344CB8AC3E}">
        <p14:creationId xmlns:p14="http://schemas.microsoft.com/office/powerpoint/2010/main" val="22808831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F8DBBD3-B445-42A7-ABA5-4640F9A3EEF2}" type="datetime1">
              <a:rPr lang="es-ES" smtClean="0"/>
              <a:pPr>
                <a:defRPr/>
              </a:pPr>
              <a:t>20/06/2018</a:t>
            </a:fld>
            <a:endParaRPr lang="es-ES" dirty="0"/>
          </a:p>
        </p:txBody>
      </p:sp>
      <p:sp>
        <p:nvSpPr>
          <p:cNvPr id="3" name="Footer Placeholder 2"/>
          <p:cNvSpPr>
            <a:spLocks noGrp="1"/>
          </p:cNvSpPr>
          <p:nvPr>
            <p:ph type="ftr" sz="quarter" idx="11"/>
          </p:nvPr>
        </p:nvSpPr>
        <p:spPr/>
        <p:txBody>
          <a:bodyPr/>
          <a:lstStyle/>
          <a:p>
            <a:pPr>
              <a:defRPr/>
            </a:pPr>
            <a:endParaRPr lang="es-E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4A0AA219-A173-4CC2-9DB0-6EDDD9C8E7DF}" type="slidenum">
              <a:rPr lang="es-ES" smtClean="0"/>
              <a:pPr>
                <a:defRPr/>
              </a:pPr>
              <a:t>‹Nº›</a:t>
            </a:fld>
            <a:endParaRPr lang="es-ES" dirty="0"/>
          </a:p>
        </p:txBody>
      </p:sp>
    </p:spTree>
    <p:extLst>
      <p:ext uri="{BB962C8B-B14F-4D97-AF65-F5344CB8AC3E}">
        <p14:creationId xmlns:p14="http://schemas.microsoft.com/office/powerpoint/2010/main" val="4250662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8F960DFF-BEC9-4DA4-8782-F7B1EB93774F}" type="datetime1">
              <a:rPr lang="es-ES"/>
              <a:pPr>
                <a:defRPr/>
              </a:pPr>
              <a:t>20/06/2018</a:t>
            </a:fld>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4E815DF-1B10-446D-9C27-302ADC2FFFF8}" type="slidenum">
              <a:rPr lang="es-ES"/>
              <a:pPr>
                <a:defRPr/>
              </a:pPr>
              <a:t>‹Nº›</a:t>
            </a:fld>
            <a:r>
              <a:rPr lang="es-ES" dirty="0"/>
              <a:t> /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F4D1B559-41B1-46CB-89DB-054D3F3F0419}" type="datetime1">
              <a:rPr lang="es-ES" smtClean="0"/>
              <a:pPr>
                <a:defRPr/>
              </a:pPr>
              <a:t>20/06/2018</a:t>
            </a:fld>
            <a:endParaRPr lang="es-ES" dirty="0"/>
          </a:p>
        </p:txBody>
      </p:sp>
      <p:sp>
        <p:nvSpPr>
          <p:cNvPr id="6" name="Footer Placeholder 5"/>
          <p:cNvSpPr>
            <a:spLocks noGrp="1"/>
          </p:cNvSpPr>
          <p:nvPr>
            <p:ph type="ftr" sz="quarter" idx="11"/>
          </p:nvPr>
        </p:nvSpPr>
        <p:spPr/>
        <p:txBody>
          <a:bodyPr/>
          <a:lstStyle/>
          <a:p>
            <a:pPr>
              <a:defRPr/>
            </a:pPr>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85414B70-1701-4734-BC7D-4586A2BF66E9}" type="slidenum">
              <a:rPr lang="es-ES" smtClean="0"/>
              <a:pPr>
                <a:defRPr/>
              </a:pPr>
              <a:t>‹Nº›</a:t>
            </a:fld>
            <a:endParaRPr lang="es-ES" dirty="0"/>
          </a:p>
        </p:txBody>
      </p:sp>
    </p:spTree>
    <p:extLst>
      <p:ext uri="{BB962C8B-B14F-4D97-AF65-F5344CB8AC3E}">
        <p14:creationId xmlns:p14="http://schemas.microsoft.com/office/powerpoint/2010/main" val="3743082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F4A900DD-EE01-40E8-A6FC-EFE28DC7F69C}" type="datetime1">
              <a:rPr lang="es-ES" smtClean="0"/>
              <a:pPr>
                <a:defRPr/>
              </a:pPr>
              <a:t>20/06/2018</a:t>
            </a:fld>
            <a:endParaRPr lang="es-ES" dirty="0"/>
          </a:p>
        </p:txBody>
      </p:sp>
      <p:sp>
        <p:nvSpPr>
          <p:cNvPr id="6" name="Footer Placeholder 5"/>
          <p:cNvSpPr>
            <a:spLocks noGrp="1"/>
          </p:cNvSpPr>
          <p:nvPr>
            <p:ph type="ftr" sz="quarter" idx="11"/>
          </p:nvPr>
        </p:nvSpPr>
        <p:spPr/>
        <p:txBody>
          <a:bodyPr/>
          <a:lstStyle/>
          <a:p>
            <a:pPr>
              <a:defRPr/>
            </a:pPr>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50A55082-8B4F-4B07-822F-13A5E82DA56D}" type="slidenum">
              <a:rPr lang="es-ES" smtClean="0"/>
              <a:pPr>
                <a:defRPr/>
              </a:pPr>
              <a:t>‹Nº›</a:t>
            </a:fld>
            <a:endParaRPr lang="es-ES" dirty="0"/>
          </a:p>
        </p:txBody>
      </p:sp>
    </p:spTree>
    <p:extLst>
      <p:ext uri="{BB962C8B-B14F-4D97-AF65-F5344CB8AC3E}">
        <p14:creationId xmlns:p14="http://schemas.microsoft.com/office/powerpoint/2010/main" val="1600172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64B6C22E-95B6-40B8-8F8F-308D58A529E2}" type="datetime1">
              <a:rPr lang="es-ES" smtClean="0"/>
              <a:pPr>
                <a:defRPr/>
              </a:pPr>
              <a:t>20/06/2018</a:t>
            </a:fld>
            <a:endParaRPr lang="es-ES" dirty="0"/>
          </a:p>
        </p:txBody>
      </p:sp>
      <p:sp>
        <p:nvSpPr>
          <p:cNvPr id="5" name="Footer Placeholder 4"/>
          <p:cNvSpPr>
            <a:spLocks noGrp="1"/>
          </p:cNvSpPr>
          <p:nvPr>
            <p:ph type="ftr" sz="quarter" idx="11"/>
          </p:nvPr>
        </p:nvSpPr>
        <p:spPr/>
        <p:txBody>
          <a:bodyPr/>
          <a:lstStyle/>
          <a:p>
            <a:pPr>
              <a:defRPr/>
            </a:pPr>
            <a:endParaRPr lang="es-E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6882D108-2A85-4C51-A074-BBD27ADEBC1D}" type="slidenum">
              <a:rPr lang="es-ES" smtClean="0"/>
              <a:pPr>
                <a:defRPr/>
              </a:pPr>
              <a:t>‹Nº›</a:t>
            </a:fld>
            <a:endParaRPr lang="es-ES" dirty="0"/>
          </a:p>
        </p:txBody>
      </p:sp>
    </p:spTree>
    <p:extLst>
      <p:ext uri="{BB962C8B-B14F-4D97-AF65-F5344CB8AC3E}">
        <p14:creationId xmlns:p14="http://schemas.microsoft.com/office/powerpoint/2010/main" val="6506554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64B6C22E-95B6-40B8-8F8F-308D58A529E2}" type="datetime1">
              <a:rPr lang="es-ES" smtClean="0"/>
              <a:pPr>
                <a:defRPr/>
              </a:pPr>
              <a:t>20/06/2018</a:t>
            </a:fld>
            <a:endParaRPr lang="es-ES" dirty="0"/>
          </a:p>
        </p:txBody>
      </p:sp>
      <p:sp>
        <p:nvSpPr>
          <p:cNvPr id="5" name="Footer Placeholder 4"/>
          <p:cNvSpPr>
            <a:spLocks noGrp="1"/>
          </p:cNvSpPr>
          <p:nvPr>
            <p:ph type="ftr" sz="quarter" idx="11"/>
          </p:nvPr>
        </p:nvSpPr>
        <p:spPr/>
        <p:txBody>
          <a:bodyPr/>
          <a:lstStyle/>
          <a:p>
            <a:pPr>
              <a:defRPr/>
            </a:pPr>
            <a:endParaRPr lang="es-E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6882D108-2A85-4C51-A074-BBD27ADEBC1D}" type="slidenum">
              <a:rPr lang="es-ES" smtClean="0"/>
              <a:pPr>
                <a:defRPr/>
              </a:pPr>
              <a:t>‹Nº›</a:t>
            </a:fld>
            <a:endParaRPr lang="es-E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071972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64B6C22E-95B6-40B8-8F8F-308D58A529E2}" type="datetime1">
              <a:rPr lang="es-ES" smtClean="0"/>
              <a:pPr>
                <a:defRPr/>
              </a:pPr>
              <a:t>20/06/2018</a:t>
            </a:fld>
            <a:endParaRPr lang="es-ES" dirty="0"/>
          </a:p>
        </p:txBody>
      </p:sp>
      <p:sp>
        <p:nvSpPr>
          <p:cNvPr id="6" name="Footer Placeholder 5"/>
          <p:cNvSpPr>
            <a:spLocks noGrp="1"/>
          </p:cNvSpPr>
          <p:nvPr>
            <p:ph type="ftr" sz="quarter" idx="11"/>
          </p:nvPr>
        </p:nvSpPr>
        <p:spPr/>
        <p:txBody>
          <a:bodyPr/>
          <a:lstStyle/>
          <a:p>
            <a:pPr>
              <a:defRPr/>
            </a:pPr>
            <a:endParaRPr lang="es-E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6882D108-2A85-4C51-A074-BBD27ADEBC1D}" type="slidenum">
              <a:rPr lang="es-ES" smtClean="0"/>
              <a:pPr>
                <a:defRPr/>
              </a:pPr>
              <a:t>‹Nº›</a:t>
            </a:fld>
            <a:endParaRPr lang="es-ES" dirty="0"/>
          </a:p>
        </p:txBody>
      </p:sp>
    </p:spTree>
    <p:extLst>
      <p:ext uri="{BB962C8B-B14F-4D97-AF65-F5344CB8AC3E}">
        <p14:creationId xmlns:p14="http://schemas.microsoft.com/office/powerpoint/2010/main" val="215827164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64B6C22E-95B6-40B8-8F8F-308D58A529E2}" type="datetime1">
              <a:rPr lang="es-ES" smtClean="0"/>
              <a:pPr>
                <a:defRPr/>
              </a:pPr>
              <a:t>20/06/2018</a:t>
            </a:fld>
            <a:endParaRPr lang="es-ES" dirty="0"/>
          </a:p>
        </p:txBody>
      </p:sp>
      <p:sp>
        <p:nvSpPr>
          <p:cNvPr id="6" name="Footer Placeholder 5"/>
          <p:cNvSpPr>
            <a:spLocks noGrp="1"/>
          </p:cNvSpPr>
          <p:nvPr>
            <p:ph type="ftr" sz="quarter" idx="11"/>
          </p:nvPr>
        </p:nvSpPr>
        <p:spPr/>
        <p:txBody>
          <a:bodyPr/>
          <a:lstStyle/>
          <a:p>
            <a:pPr>
              <a:defRPr/>
            </a:pPr>
            <a:endParaRPr lang="es-E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6882D108-2A85-4C51-A074-BBD27ADEBC1D}" type="slidenum">
              <a:rPr lang="es-ES" smtClean="0"/>
              <a:pPr>
                <a:defRPr/>
              </a:pPr>
              <a:t>‹Nº›</a:t>
            </a:fld>
            <a:endParaRPr lang="es-E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461197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64B6C22E-95B6-40B8-8F8F-308D58A529E2}" type="datetime1">
              <a:rPr lang="es-ES" smtClean="0"/>
              <a:pPr>
                <a:defRPr/>
              </a:pPr>
              <a:t>20/06/2018</a:t>
            </a:fld>
            <a:endParaRPr lang="es-ES" dirty="0"/>
          </a:p>
        </p:txBody>
      </p:sp>
      <p:sp>
        <p:nvSpPr>
          <p:cNvPr id="6" name="Footer Placeholder 5"/>
          <p:cNvSpPr>
            <a:spLocks noGrp="1"/>
          </p:cNvSpPr>
          <p:nvPr>
            <p:ph type="ftr" sz="quarter" idx="11"/>
          </p:nvPr>
        </p:nvSpPr>
        <p:spPr/>
        <p:txBody>
          <a:bodyPr/>
          <a:lstStyle/>
          <a:p>
            <a:pPr>
              <a:defRPr/>
            </a:pPr>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6882D108-2A85-4C51-A074-BBD27ADEBC1D}" type="slidenum">
              <a:rPr lang="es-ES" smtClean="0"/>
              <a:pPr>
                <a:defRPr/>
              </a:pPr>
              <a:t>‹Nº›</a:t>
            </a:fld>
            <a:endParaRPr lang="es-ES" dirty="0"/>
          </a:p>
        </p:txBody>
      </p:sp>
    </p:spTree>
    <p:extLst>
      <p:ext uri="{BB962C8B-B14F-4D97-AF65-F5344CB8AC3E}">
        <p14:creationId xmlns:p14="http://schemas.microsoft.com/office/powerpoint/2010/main" val="209287400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3F8104A3-1DC2-4541-B45C-1C53D923295A}" type="datetime1">
              <a:rPr lang="es-ES" smtClean="0"/>
              <a:pPr>
                <a:defRPr/>
              </a:pPr>
              <a:t>20/06/2018</a:t>
            </a:fld>
            <a:endParaRPr lang="es-ES" dirty="0"/>
          </a:p>
        </p:txBody>
      </p:sp>
      <p:sp>
        <p:nvSpPr>
          <p:cNvPr id="5" name="Footer Placeholder 4"/>
          <p:cNvSpPr>
            <a:spLocks noGrp="1"/>
          </p:cNvSpPr>
          <p:nvPr>
            <p:ph type="ftr" sz="quarter" idx="11"/>
          </p:nvPr>
        </p:nvSpPr>
        <p:spPr/>
        <p:txBody>
          <a:bodyPr/>
          <a:lstStyle/>
          <a:p>
            <a:pPr>
              <a:defRPr/>
            </a:pPr>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B41E88F-F944-4C27-9BB5-162BE2E9FE2E}" type="slidenum">
              <a:rPr lang="es-ES" smtClean="0"/>
              <a:pPr>
                <a:defRPr/>
              </a:pPr>
              <a:t>‹Nº›</a:t>
            </a:fld>
            <a:endParaRPr lang="es-ES" dirty="0"/>
          </a:p>
        </p:txBody>
      </p:sp>
    </p:spTree>
    <p:extLst>
      <p:ext uri="{BB962C8B-B14F-4D97-AF65-F5344CB8AC3E}">
        <p14:creationId xmlns:p14="http://schemas.microsoft.com/office/powerpoint/2010/main" val="591478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B951DFE6-EDF8-4CE6-AD83-7CAB5B09A6B6}" type="datetime1">
              <a:rPr lang="es-ES" smtClean="0"/>
              <a:pPr>
                <a:defRPr/>
              </a:pPr>
              <a:t>20/06/2018</a:t>
            </a:fld>
            <a:endParaRPr lang="es-ES" dirty="0"/>
          </a:p>
        </p:txBody>
      </p:sp>
      <p:sp>
        <p:nvSpPr>
          <p:cNvPr id="5" name="Footer Placeholder 4"/>
          <p:cNvSpPr>
            <a:spLocks noGrp="1"/>
          </p:cNvSpPr>
          <p:nvPr>
            <p:ph type="ftr" sz="quarter" idx="11"/>
          </p:nvPr>
        </p:nvSpPr>
        <p:spPr/>
        <p:txBody>
          <a:bodyPr/>
          <a:lstStyle/>
          <a:p>
            <a:pPr>
              <a:defRPr/>
            </a:pPr>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49F47903-A6B3-4F80-A50A-0F68EEF7627A}" type="slidenum">
              <a:rPr lang="es-ES" smtClean="0"/>
              <a:pPr>
                <a:defRPr/>
              </a:pPr>
              <a:t>‹Nº›</a:t>
            </a:fld>
            <a:endParaRPr lang="es-ES" dirty="0"/>
          </a:p>
        </p:txBody>
      </p:sp>
    </p:spTree>
    <p:extLst>
      <p:ext uri="{BB962C8B-B14F-4D97-AF65-F5344CB8AC3E}">
        <p14:creationId xmlns:p14="http://schemas.microsoft.com/office/powerpoint/2010/main" val="350472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fld id="{6B06C13A-D138-480F-9CC6-49CC0D0C2FF7}" type="datetime1">
              <a:rPr lang="es-ES"/>
              <a:pPr>
                <a:defRPr/>
              </a:pPr>
              <a:t>20/06/2018</a:t>
            </a:fld>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B99DD8F-57FE-464D-A182-32F331ED707A}" type="slidenum">
              <a:rPr lang="es-ES"/>
              <a:pPr>
                <a:defRPr/>
              </a:pPr>
              <a:t>‹Nº›</a:t>
            </a:fld>
            <a:r>
              <a:rPr lang="es-ES" dirty="0"/>
              <a:t> /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fld id="{F3822D69-6AC1-484A-ACA6-6E3277180224}" type="datetime1">
              <a:rPr lang="es-ES"/>
              <a:pPr>
                <a:defRPr/>
              </a:pPr>
              <a:t>20/06/2018</a:t>
            </a:fld>
            <a:endParaRPr lang="es-E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12A1F5F-B909-4415-8FFF-58AF42124A13}" type="slidenum">
              <a:rPr lang="es-ES"/>
              <a:pPr>
                <a:defRPr/>
              </a:pPr>
              <a:t>‹Nº›</a:t>
            </a:fld>
            <a:r>
              <a:rPr lang="es-ES" dirty="0"/>
              <a:t> /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fld id="{C8202ADB-153F-4418-8CC0-0FCC83709538}" type="datetime1">
              <a:rPr lang="es-ES"/>
              <a:pPr>
                <a:defRPr/>
              </a:pPr>
              <a:t>20/06/2018</a:t>
            </a:fld>
            <a:endParaRPr lang="es-E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0797ED-685A-47BD-B2A1-501F84E52EE4}" type="slidenum">
              <a:rPr lang="es-ES"/>
              <a:pPr>
                <a:defRPr/>
              </a:pPr>
              <a:t>‹Nº›</a:t>
            </a:fld>
            <a:r>
              <a:rPr lang="es-ES" dirty="0"/>
              <a:t> /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40188B9-8F7C-4C31-A56B-FEC3520F1155}" type="datetime1">
              <a:rPr lang="es-ES"/>
              <a:pPr>
                <a:defRPr/>
              </a:pPr>
              <a:t>20/06/2018</a:t>
            </a:fld>
            <a:endParaRPr lang="es-E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13CC0A4-0D51-4E29-9294-AF49C415F2C5}" type="slidenum">
              <a:rPr lang="es-ES"/>
              <a:pPr>
                <a:defRPr/>
              </a:pPr>
              <a:t>‹Nº›</a:t>
            </a:fld>
            <a:r>
              <a:rPr lang="es-ES" dirty="0"/>
              <a:t> /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B46A10C-6F2E-4224-9B5C-BF7BB23BABBF}" type="datetime1">
              <a:rPr lang="es-ES"/>
              <a:pPr>
                <a:defRPr/>
              </a:pPr>
              <a:t>20/06/2018</a:t>
            </a:fld>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DBDFEF6-C1B9-460C-B632-3D6764E8F183}" type="slidenum">
              <a:rPr lang="es-ES"/>
              <a:pPr>
                <a:defRPr/>
              </a:pPr>
              <a:t>‹Nº›</a:t>
            </a:fld>
            <a:r>
              <a:rPr lang="es-ES" dirty="0"/>
              <a:t> /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AAAC935-085A-4029-9BC3-6C996AF618DF}" type="datetime1">
              <a:rPr lang="es-ES"/>
              <a:pPr>
                <a:defRPr/>
              </a:pPr>
              <a:t>20/06/2018</a:t>
            </a:fld>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6F5BFC1-6183-4E57-92ED-34AA485A7133}" type="slidenum">
              <a:rPr lang="es-ES"/>
              <a:pPr>
                <a:defRPr/>
              </a:pPr>
              <a:t>‹Nº›</a:t>
            </a:fld>
            <a:r>
              <a:rPr lang="es-ES" dirty="0"/>
              <a:t> /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6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23D2D0FC-AEBB-4473-907C-34690901CDDA}" type="datetime1">
              <a:rPr lang="es-ES"/>
              <a:pPr>
                <a:defRPr/>
              </a:pPr>
              <a:t>20/06/2018</a:t>
            </a:fld>
            <a:endParaRPr lang="es-ES" dirty="0"/>
          </a:p>
        </p:txBody>
      </p:sp>
      <p:sp>
        <p:nvSpPr>
          <p:cNvPr id="116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16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5F9FF8D-FC78-4530-A1A9-F7F475D34CB5}" type="slidenum">
              <a:rPr lang="es-ES"/>
              <a:pPr>
                <a:defRPr/>
              </a:pPr>
              <a:t>‹Nº›</a:t>
            </a:fld>
            <a:r>
              <a:rPr lang="es-ES" dirty="0"/>
              <a:t> / </a:t>
            </a:r>
          </a:p>
        </p:txBody>
      </p:sp>
    </p:spTree>
  </p:cSld>
  <p:clrMap bg1="lt1" tx1="dk1" bg2="lt2" tx2="dk2" accent1="accent1" accent2="accent2" accent3="accent3" accent4="accent4" accent5="accent5" accent6="accent6" hlink="hlink" folHlink="folHlink"/>
  <p:sldLayoutIdLst>
    <p:sldLayoutId id="2147484723" r:id="rId1"/>
    <p:sldLayoutId id="2147484695" r:id="rId2"/>
    <p:sldLayoutId id="2147484696" r:id="rId3"/>
    <p:sldLayoutId id="2147484697" r:id="rId4"/>
    <p:sldLayoutId id="2147484698" r:id="rId5"/>
    <p:sldLayoutId id="2147484699" r:id="rId6"/>
    <p:sldLayoutId id="2147484700" r:id="rId7"/>
    <p:sldLayoutId id="2147484701" r:id="rId8"/>
    <p:sldLayoutId id="2147484702" r:id="rId9"/>
    <p:sldLayoutId id="2147484703" r:id="rId10"/>
    <p:sldLayoutId id="214748470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3F1BC03D-7B7C-4133-9E37-08F723F07BCD}" type="datetime1">
              <a:rPr lang="es-ES"/>
              <a:pPr>
                <a:defRPr/>
              </a:pPr>
              <a:t>20/06/2018</a:t>
            </a:fld>
            <a:endParaRPr lang="es-ES" dirty="0"/>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7138FED-3470-48E4-9984-525183ED9D3A}"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4B6C22E-95B6-40B8-8F8F-308D58A529E2}" type="datetime1">
              <a:rPr lang="es-ES" smtClean="0"/>
              <a:pPr>
                <a:defRPr/>
              </a:pPr>
              <a:t>20/06/2018</a:t>
            </a:fld>
            <a:endParaRPr lang="es-E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6882D108-2A85-4C51-A074-BBD27ADEBC1D}" type="slidenum">
              <a:rPr lang="es-ES" smtClean="0"/>
              <a:pPr>
                <a:defRPr/>
              </a:pPr>
              <a:t>‹Nº›</a:t>
            </a:fld>
            <a:endParaRPr lang="es-ES" dirty="0"/>
          </a:p>
        </p:txBody>
      </p:sp>
    </p:spTree>
    <p:extLst>
      <p:ext uri="{BB962C8B-B14F-4D97-AF65-F5344CB8AC3E}">
        <p14:creationId xmlns:p14="http://schemas.microsoft.com/office/powerpoint/2010/main" val="4269672355"/>
      </p:ext>
    </p:extLst>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 id="2147484736" r:id="rId12"/>
    <p:sldLayoutId id="2147484737" r:id="rId13"/>
    <p:sldLayoutId id="2147484738" r:id="rId14"/>
    <p:sldLayoutId id="2147484739" r:id="rId15"/>
    <p:sldLayoutId id="214748474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30.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7.xml"/><Relationship Id="rId1" Type="http://schemas.openxmlformats.org/officeDocument/2006/relationships/slideLayout" Target="../slideLayouts/slideLayout24.xml"/><Relationship Id="rId5" Type="http://schemas.openxmlformats.org/officeDocument/2006/relationships/slide" Target="slide12.xml"/><Relationship Id="rId4" Type="http://schemas.openxmlformats.org/officeDocument/2006/relationships/slide" Target="slide8.xml"/></Relationships>
</file>

<file path=ppt/slides/_rels/slide7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C:\Program Files (x86)\Microsoft Office\MEDIA\CAGCAT10\j0292020.wmf"/>
          <p:cNvPicPr>
            <a:picLocks noChangeAspect="1" noChangeArrowheads="1"/>
          </p:cNvPicPr>
          <p:nvPr/>
        </p:nvPicPr>
        <p:blipFill>
          <a:blip r:embed="rId3" cstate="print"/>
          <a:srcRect/>
          <a:stretch>
            <a:fillRect/>
          </a:stretch>
        </p:blipFill>
        <p:spPr bwMode="auto">
          <a:xfrm>
            <a:off x="4000500" y="5143500"/>
            <a:ext cx="1500188" cy="1423988"/>
          </a:xfrm>
          <a:prstGeom prst="rect">
            <a:avLst/>
          </a:prstGeom>
          <a:noFill/>
          <a:ln w="9525">
            <a:noFill/>
            <a:miter lim="800000"/>
            <a:headEnd/>
            <a:tailEnd/>
          </a:ln>
        </p:spPr>
      </p:pic>
      <p:sp>
        <p:nvSpPr>
          <p:cNvPr id="2" name="1 Título"/>
          <p:cNvSpPr>
            <a:spLocks noGrp="1"/>
          </p:cNvSpPr>
          <p:nvPr>
            <p:ph type="ctrTitle"/>
          </p:nvPr>
        </p:nvSpPr>
        <p:spPr bwMode="auto">
          <a:xfrm>
            <a:off x="1431925" y="360363"/>
            <a:ext cx="7407275" cy="836612"/>
          </a:xfrm>
        </p:spPr>
        <p:txBody>
          <a:bodyPr vert="horz" wrap="square" lIns="91440" tIns="45720" rIns="91440" bIns="45720" numCol="1" anchorCtr="0" compatLnSpc="1">
            <a:prstTxWarp prst="textNoShape">
              <a:avLst/>
            </a:prstTxWarp>
            <a:noAutofit/>
          </a:bodyPr>
          <a:lstStyle/>
          <a:p>
            <a:pPr algn="ctr" eaLnBrk="1" hangingPunct="1">
              <a:defRPr/>
            </a:pPr>
            <a:r>
              <a:rPr lang="es-ES" sz="1800" dirty="0" smtClean="0">
                <a:solidFill>
                  <a:srgbClr val="663300"/>
                </a:solidFill>
                <a:effectLst>
                  <a:outerShdw blurRad="38100" dist="38100" dir="2700000" algn="tl">
                    <a:srgbClr val="C0C0C0"/>
                  </a:outerShdw>
                </a:effectLst>
              </a:rPr>
              <a:t>UNIVERSIDAD DE GUADALAJARA</a:t>
            </a:r>
            <a:br>
              <a:rPr lang="es-ES" sz="1800" dirty="0" smtClean="0">
                <a:solidFill>
                  <a:srgbClr val="663300"/>
                </a:solidFill>
                <a:effectLst>
                  <a:outerShdw blurRad="38100" dist="38100" dir="2700000" algn="tl">
                    <a:srgbClr val="C0C0C0"/>
                  </a:outerShdw>
                </a:effectLst>
              </a:rPr>
            </a:br>
            <a:r>
              <a:rPr lang="es-ES" sz="1800" dirty="0" smtClean="0">
                <a:solidFill>
                  <a:srgbClr val="663300"/>
                </a:solidFill>
                <a:effectLst>
                  <a:outerShdw blurRad="38100" dist="38100" dir="2700000" algn="tl">
                    <a:srgbClr val="C0C0C0"/>
                  </a:outerShdw>
                </a:effectLst>
              </a:rPr>
              <a:t>CONSEJO GENERAL UNIVERSITARIO</a:t>
            </a:r>
            <a:br>
              <a:rPr lang="es-ES" sz="1800" dirty="0" smtClean="0">
                <a:solidFill>
                  <a:srgbClr val="663300"/>
                </a:solidFill>
                <a:effectLst>
                  <a:outerShdw blurRad="38100" dist="38100" dir="2700000" algn="tl">
                    <a:srgbClr val="C0C0C0"/>
                  </a:outerShdw>
                </a:effectLst>
              </a:rPr>
            </a:br>
            <a:r>
              <a:rPr lang="es-ES" sz="1800" dirty="0" smtClean="0">
                <a:solidFill>
                  <a:srgbClr val="663300"/>
                </a:solidFill>
                <a:effectLst>
                  <a:outerShdw blurRad="38100" dist="38100" dir="2700000" algn="tl">
                    <a:srgbClr val="C0C0C0"/>
                  </a:outerShdw>
                </a:effectLst>
              </a:rPr>
              <a:t>CONTRALORÍA GENERAL</a:t>
            </a:r>
          </a:p>
        </p:txBody>
      </p:sp>
      <p:sp>
        <p:nvSpPr>
          <p:cNvPr id="12292" name="2 Subtítulo"/>
          <p:cNvSpPr>
            <a:spLocks noGrp="1"/>
          </p:cNvSpPr>
          <p:nvPr>
            <p:ph type="subTitle" idx="1"/>
          </p:nvPr>
        </p:nvSpPr>
        <p:spPr>
          <a:xfrm>
            <a:off x="1619672" y="1557337"/>
            <a:ext cx="6696744" cy="2876551"/>
          </a:xfrm>
        </p:spPr>
        <p:txBody>
          <a:bodyPr>
            <a:noAutofit/>
          </a:bodyPr>
          <a:lstStyle/>
          <a:p>
            <a:pPr algn="ctr">
              <a:defRPr/>
            </a:pPr>
            <a:r>
              <a:rPr lang="es-MX" sz="2400" dirty="0" smtClean="0">
                <a:solidFill>
                  <a:srgbClr val="663300"/>
                </a:solidFill>
              </a:rPr>
              <a:t>GUÍA PARA EL LLENADO DE LOS FORMATOS QUE INTEGRAN EL </a:t>
            </a:r>
          </a:p>
          <a:p>
            <a:pPr algn="ctr">
              <a:defRPr/>
            </a:pPr>
            <a:r>
              <a:rPr lang="es-MX" sz="2400" dirty="0" smtClean="0">
                <a:solidFill>
                  <a:srgbClr val="663300"/>
                </a:solidFill>
              </a:rPr>
              <a:t>EXPEDIENTE DE </a:t>
            </a:r>
          </a:p>
          <a:p>
            <a:pPr algn="ctr">
              <a:defRPr/>
            </a:pPr>
            <a:r>
              <a:rPr lang="es-MX" sz="4000" dirty="0" smtClean="0">
                <a:solidFill>
                  <a:srgbClr val="663300"/>
                </a:solidFill>
              </a:rPr>
              <a:t>ENTREGA-RECEPCIÓN </a:t>
            </a:r>
          </a:p>
          <a:p>
            <a:pPr algn="ctr">
              <a:defRPr/>
            </a:pPr>
            <a:r>
              <a:rPr lang="es-MX" sz="2400" dirty="0" smtClean="0">
                <a:solidFill>
                  <a:srgbClr val="663300"/>
                </a:solidFill>
              </a:rPr>
              <a:t>DE LAS ENTIDADES O DEPENDENCIAS EN LA UNIVERSIDAD DE GUADALAJARA</a:t>
            </a:r>
          </a:p>
          <a:p>
            <a:pPr marL="26988" algn="ctr" eaLnBrk="1" hangingPunct="1">
              <a:defRPr/>
            </a:pPr>
            <a:endParaRPr lang="es-ES" dirty="0" smtClean="0">
              <a:solidFill>
                <a:srgbClr val="663300"/>
              </a:solidFill>
            </a:endParaRPr>
          </a:p>
          <a:p>
            <a:pPr marL="26988" algn="ctr" eaLnBrk="1" hangingPunct="1">
              <a:defRPr/>
            </a:pPr>
            <a:endParaRPr lang="es-ES" dirty="0" smtClean="0">
              <a:solidFill>
                <a:srgbClr val="663300"/>
              </a:solidFill>
            </a:endParaRPr>
          </a:p>
          <a:p>
            <a:pPr marL="26988" algn="r" eaLnBrk="1" hangingPunct="1">
              <a:defRPr/>
            </a:pPr>
            <a:r>
              <a:rPr lang="es-ES" sz="2000" dirty="0" smtClean="0">
                <a:solidFill>
                  <a:srgbClr val="663300"/>
                </a:solidFill>
              </a:rPr>
              <a:t> 2018</a:t>
            </a:r>
          </a:p>
        </p:txBody>
      </p:sp>
      <p:sp>
        <p:nvSpPr>
          <p:cNvPr id="12291" name="9 Marcador de número de diapositiva"/>
          <p:cNvSpPr>
            <a:spLocks noGrp="1"/>
          </p:cNvSpPr>
          <p:nvPr>
            <p:ph type="sldNum" sz="quarter" idx="12"/>
          </p:nvPr>
        </p:nvSpPr>
        <p:spPr bwMode="auto">
          <a:noFill/>
          <a:ln>
            <a:miter lim="800000"/>
            <a:headEnd/>
            <a:tailEnd/>
          </a:ln>
        </p:spPr>
        <p:txBody>
          <a:bodyPr/>
          <a:lstStyle/>
          <a:p>
            <a:fld id="{7CF924D9-8CF7-4CA9-8AA2-1E7F2491D923}" type="slidenum">
              <a:rPr lang="es-ES" smtClean="0"/>
              <a:pPr/>
              <a:t>1</a:t>
            </a:fld>
            <a:endParaRPr lang="es-ES" smtClean="0"/>
          </a:p>
        </p:txBody>
      </p:sp>
      <p:sp>
        <p:nvSpPr>
          <p:cNvPr id="1229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MX">
              <a:latin typeface="Gill Sans MT" pitchFamily="34" charset="0"/>
            </a:endParaRPr>
          </a:p>
        </p:txBody>
      </p:sp>
      <p:pic>
        <p:nvPicPr>
          <p:cNvPr id="12295" name="Picture 3" descr="logo%20color%20para%20web"/>
          <p:cNvPicPr preferRelativeResize="0">
            <a:picLocks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4313" y="1000125"/>
            <a:ext cx="857250" cy="10001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Marcador de número de diapositiva"/>
          <p:cNvSpPr>
            <a:spLocks noGrp="1"/>
          </p:cNvSpPr>
          <p:nvPr>
            <p:ph type="sldNum" sz="quarter" idx="12"/>
          </p:nvPr>
        </p:nvSpPr>
        <p:spPr bwMode="auto">
          <a:noFill/>
          <a:ln>
            <a:miter lim="800000"/>
            <a:headEnd/>
            <a:tailEnd/>
          </a:ln>
        </p:spPr>
        <p:txBody>
          <a:bodyPr/>
          <a:lstStyle/>
          <a:p>
            <a:fld id="{6B9A7FBF-6B58-4B53-AB37-ED036E4F7F43}" type="slidenum">
              <a:rPr lang="es-ES" smtClean="0"/>
              <a:pPr/>
              <a:t>10</a:t>
            </a:fld>
            <a:endParaRPr lang="es-ES" smtClean="0"/>
          </a:p>
        </p:txBody>
      </p:sp>
      <p:sp>
        <p:nvSpPr>
          <p:cNvPr id="30726" name="Rectangle 6"/>
          <p:cNvSpPr>
            <a:spLocks noChangeArrowheads="1"/>
          </p:cNvSpPr>
          <p:nvPr/>
        </p:nvSpPr>
        <p:spPr bwMode="auto">
          <a:xfrm>
            <a:off x="1690688" y="685800"/>
            <a:ext cx="7129462" cy="655638"/>
          </a:xfrm>
          <a:prstGeom prst="rect">
            <a:avLst/>
          </a:prstGeom>
          <a:noFill/>
          <a:ln w="9525" algn="ctr">
            <a:noFill/>
            <a:miter lim="800000"/>
            <a:headEnd/>
            <a:tailEnd/>
          </a:ln>
          <a:effectLst/>
        </p:spPr>
        <p:txBody>
          <a:bodyPr anchor="ctr"/>
          <a:lstStyle/>
          <a:p>
            <a:pPr algn="ctr">
              <a:defRPr/>
            </a:pPr>
            <a:r>
              <a:rPr lang="es-MX" sz="2000" dirty="0">
                <a:solidFill>
                  <a:srgbClr val="663300"/>
                </a:solidFill>
                <a:effectLst>
                  <a:outerShdw blurRad="38100" dist="38100" dir="2700000" algn="tl">
                    <a:srgbClr val="C0C0C0"/>
                  </a:outerShdw>
                </a:effectLst>
                <a:latin typeface="Gill Sans MT" pitchFamily="34" charset="0"/>
              </a:rPr>
              <a:t>4.- INSTRUCCIONES GENERALES PARA LA </a:t>
            </a:r>
          </a:p>
          <a:p>
            <a:pPr algn="ctr">
              <a:defRPr/>
            </a:pPr>
            <a:r>
              <a:rPr lang="es-MX" sz="2000" dirty="0">
                <a:solidFill>
                  <a:srgbClr val="663300"/>
                </a:solidFill>
                <a:effectLst>
                  <a:outerShdw blurRad="38100" dist="38100" dir="2700000" algn="tl">
                    <a:srgbClr val="C0C0C0"/>
                  </a:outerShdw>
                </a:effectLst>
                <a:latin typeface="Gill Sans MT" pitchFamily="34" charset="0"/>
              </a:rPr>
              <a:t>INTEGRACIÓN DEL EXPEDIENTE</a:t>
            </a:r>
          </a:p>
          <a:p>
            <a:pPr algn="ctr">
              <a:defRPr/>
            </a:pPr>
            <a:endParaRPr lang="en-US" sz="2000" dirty="0">
              <a:solidFill>
                <a:srgbClr val="663300"/>
              </a:solidFill>
              <a:effectLst>
                <a:outerShdw blurRad="38100" dist="38100" dir="2700000" algn="tl">
                  <a:srgbClr val="C0C0C0"/>
                </a:outerShdw>
              </a:effectLst>
              <a:latin typeface="Gill Sans MT" pitchFamily="34" charset="0"/>
            </a:endParaRPr>
          </a:p>
        </p:txBody>
      </p:sp>
      <p:sp>
        <p:nvSpPr>
          <p:cNvPr id="21508" name="Text Box 3"/>
          <p:cNvSpPr txBox="1">
            <a:spLocks noChangeArrowheads="1"/>
          </p:cNvSpPr>
          <p:nvPr/>
        </p:nvSpPr>
        <p:spPr bwMode="auto">
          <a:xfrm>
            <a:off x="1547664" y="1772816"/>
            <a:ext cx="7056784" cy="3170099"/>
          </a:xfrm>
          <a:prstGeom prst="rect">
            <a:avLst/>
          </a:prstGeom>
          <a:noFill/>
          <a:ln w="9525">
            <a:noFill/>
            <a:miter lim="800000"/>
            <a:headEnd/>
            <a:tailEnd/>
          </a:ln>
        </p:spPr>
        <p:txBody>
          <a:bodyPr wrap="square">
            <a:spAutoFit/>
          </a:bodyPr>
          <a:lstStyle/>
          <a:p>
            <a:pPr marL="457200" indent="-457200" algn="just"/>
            <a:endParaRPr lang="es-ES" sz="1500" b="1" dirty="0">
              <a:latin typeface="Calibri" pitchFamily="34" charset="0"/>
            </a:endParaRPr>
          </a:p>
          <a:p>
            <a:pPr marL="457200" indent="-457200" algn="just"/>
            <a:endParaRPr lang="es-ES" sz="1500" b="1" dirty="0">
              <a:latin typeface="Calibri" pitchFamily="34" charset="0"/>
            </a:endParaRPr>
          </a:p>
          <a:p>
            <a:pPr marL="457200" indent="-457200" algn="just"/>
            <a:r>
              <a:rPr lang="es-ES" sz="1500" b="1" dirty="0">
                <a:latin typeface="Calibri" pitchFamily="34" charset="0"/>
              </a:rPr>
              <a:t>ENTREGÓ.</a:t>
            </a:r>
            <a:r>
              <a:rPr lang="es-ES" sz="1500" dirty="0">
                <a:latin typeface="Calibri" pitchFamily="34" charset="0"/>
              </a:rPr>
              <a:t> </a:t>
            </a:r>
            <a:r>
              <a:rPr lang="es-ES" sz="1500" dirty="0" smtClean="0">
                <a:latin typeface="Calibri" pitchFamily="34" charset="0"/>
              </a:rPr>
              <a:t>Registra </a:t>
            </a:r>
            <a:r>
              <a:rPr lang="es-ES" sz="1500" dirty="0">
                <a:latin typeface="Calibri" pitchFamily="34" charset="0"/>
              </a:rPr>
              <a:t>el nombre y cargo de la persona que entrega la Entidad o Dependencia y </a:t>
            </a:r>
            <a:r>
              <a:rPr lang="es-ES" sz="1500" dirty="0" smtClean="0">
                <a:latin typeface="Calibri" pitchFamily="34" charset="0"/>
              </a:rPr>
              <a:t>se debe recabar </a:t>
            </a:r>
            <a:r>
              <a:rPr lang="es-ES" sz="1500" dirty="0">
                <a:latin typeface="Calibri" pitchFamily="34" charset="0"/>
              </a:rPr>
              <a:t>su firma.</a:t>
            </a:r>
            <a:endParaRPr lang="es-ES" sz="1500" b="1" dirty="0">
              <a:latin typeface="Calibri" pitchFamily="34" charset="0"/>
            </a:endParaRPr>
          </a:p>
          <a:p>
            <a:pPr marL="457200" indent="-457200" algn="just"/>
            <a:endParaRPr lang="es-ES" sz="1000" b="1" dirty="0">
              <a:latin typeface="Calibri" pitchFamily="34" charset="0"/>
            </a:endParaRPr>
          </a:p>
          <a:p>
            <a:pPr marL="457200" indent="-457200" algn="just"/>
            <a:r>
              <a:rPr lang="es-ES" sz="1500" b="1" dirty="0">
                <a:latin typeface="Calibri" pitchFamily="34" charset="0"/>
              </a:rPr>
              <a:t>RECIBIÓ.</a:t>
            </a:r>
            <a:r>
              <a:rPr lang="es-ES" sz="1500" dirty="0">
                <a:latin typeface="Calibri" pitchFamily="34" charset="0"/>
              </a:rPr>
              <a:t> Asentar el nombre </a:t>
            </a:r>
            <a:r>
              <a:rPr lang="es-ES" sz="1500" dirty="0" smtClean="0">
                <a:latin typeface="Calibri" pitchFamily="34" charset="0"/>
              </a:rPr>
              <a:t>de </a:t>
            </a:r>
            <a:r>
              <a:rPr lang="es-ES" sz="1500" dirty="0">
                <a:latin typeface="Calibri" pitchFamily="34" charset="0"/>
              </a:rPr>
              <a:t>la persona que recibe la Entidad o Dependencia 	y </a:t>
            </a:r>
            <a:r>
              <a:rPr lang="es-ES" sz="1500" dirty="0" smtClean="0">
                <a:latin typeface="Calibri" pitchFamily="34" charset="0"/>
              </a:rPr>
              <a:t>se debe recabar  </a:t>
            </a:r>
            <a:r>
              <a:rPr lang="es-ES" sz="1500" dirty="0">
                <a:latin typeface="Calibri" pitchFamily="34" charset="0"/>
              </a:rPr>
              <a:t>su firma.</a:t>
            </a:r>
            <a:endParaRPr lang="es-MX" sz="1500" dirty="0">
              <a:latin typeface="Calibri" pitchFamily="34" charset="0"/>
            </a:endParaRPr>
          </a:p>
          <a:p>
            <a:pPr marL="457200" indent="-457200" algn="just"/>
            <a:endParaRPr lang="es-MX" sz="1000" dirty="0">
              <a:latin typeface="Calibri" pitchFamily="34" charset="0"/>
            </a:endParaRPr>
          </a:p>
          <a:p>
            <a:pPr marL="457200" indent="-457200" algn="just"/>
            <a:r>
              <a:rPr lang="es-MX" sz="1500" dirty="0">
                <a:latin typeface="Calibri" pitchFamily="34" charset="0"/>
              </a:rPr>
              <a:t>Se deben </a:t>
            </a:r>
            <a:r>
              <a:rPr lang="es-MX" sz="1500" dirty="0" smtClean="0">
                <a:latin typeface="Calibri" pitchFamily="34" charset="0"/>
              </a:rPr>
              <a:t>llenar ambos campos para que el SERU permita guardar la información; al capturarse o modificarse este dato en uno de los formatos realiza la modificación en la total de los formatos que integran el expediente. Cuando se desconozca el nombre de la persona que recibe la dependencia, provisionalmente se deberá anotar el mismo nombre de quien realiza la Entrega y posteriormente se realizara la modificación correspondiente para anotar el nombre correcto de quien recibe.</a:t>
            </a:r>
            <a:endParaRPr lang="es-ES" sz="1500" b="1" dirty="0">
              <a:latin typeface="Calibri" pitchFamily="34" charset="0"/>
            </a:endParaRPr>
          </a:p>
        </p:txBody>
      </p:sp>
    </p:spTree>
  </p:cSld>
  <p:clrMapOvr>
    <a:masterClrMapping/>
  </p:clrMapOvr>
  <p:transition>
    <p:pull/>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5 Marcador de número de diapositiva"/>
          <p:cNvSpPr>
            <a:spLocks noGrp="1"/>
          </p:cNvSpPr>
          <p:nvPr>
            <p:ph type="sldNum" sz="quarter" idx="12"/>
          </p:nvPr>
        </p:nvSpPr>
        <p:spPr bwMode="auto">
          <a:xfrm>
            <a:off x="323528" y="787783"/>
            <a:ext cx="772678" cy="365125"/>
          </a:xfrm>
          <a:noFill/>
          <a:ln>
            <a:miter lim="800000"/>
            <a:headEnd/>
            <a:tailEnd/>
          </a:ln>
        </p:spPr>
        <p:txBody>
          <a:bodyPr/>
          <a:lstStyle/>
          <a:p>
            <a:fld id="{43F855D2-790E-4B46-9D4D-3AA49FB145FC}" type="slidenum">
              <a:rPr lang="es-ES" smtClean="0"/>
              <a:pPr/>
              <a:t>100</a:t>
            </a:fld>
            <a:endParaRPr lang="es-ES" dirty="0" smtClean="0"/>
          </a:p>
        </p:txBody>
      </p:sp>
      <p:pic>
        <p:nvPicPr>
          <p:cNvPr id="111619" name="Picture 4"/>
          <p:cNvPicPr>
            <a:picLocks noChangeAspect="1" noChangeArrowheads="1"/>
          </p:cNvPicPr>
          <p:nvPr/>
        </p:nvPicPr>
        <p:blipFill>
          <a:blip r:embed="rId2" cstate="print"/>
          <a:srcRect/>
          <a:stretch>
            <a:fillRect/>
          </a:stretch>
        </p:blipFill>
        <p:spPr bwMode="auto">
          <a:xfrm>
            <a:off x="1331640" y="692695"/>
            <a:ext cx="7344816" cy="52750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p:cNvSpPr>
          <p:nvPr>
            <p:ph idx="1"/>
          </p:nvPr>
        </p:nvSpPr>
        <p:spPr>
          <a:xfrm>
            <a:off x="1096206" y="116633"/>
            <a:ext cx="7796274" cy="812056"/>
          </a:xfrm>
        </p:spPr>
        <p:txBody>
          <a:bodyPr>
            <a:noAutofit/>
          </a:bodyPr>
          <a:lstStyle/>
          <a:p>
            <a:pPr marL="342900" indent="-342900" algn="ctr" eaLnBrk="1" hangingPunct="1">
              <a:lnSpc>
                <a:spcPct val="80000"/>
              </a:lnSpc>
              <a:buFont typeface="Wingdings 2" pitchFamily="18" charset="2"/>
              <a:buNone/>
            </a:pPr>
            <a:r>
              <a:rPr lang="es-MX" sz="1800" b="1" dirty="0" smtClean="0">
                <a:solidFill>
                  <a:schemeClr val="tx1"/>
                </a:solidFill>
                <a:latin typeface="Calibri" pitchFamily="34" charset="0"/>
              </a:rPr>
              <a:t>FORMATO No. 5.8</a:t>
            </a:r>
            <a:r>
              <a:rPr lang="es-MX" sz="1000" b="1" dirty="0" smtClean="0">
                <a:solidFill>
                  <a:schemeClr val="tx1"/>
                </a:solidFill>
                <a:latin typeface="Calibri" pitchFamily="34" charset="0"/>
              </a:rPr>
              <a:t> </a:t>
            </a:r>
          </a:p>
          <a:p>
            <a:pPr marL="342900" indent="-342900" algn="ctr" eaLnBrk="1" hangingPunct="1">
              <a:lnSpc>
                <a:spcPct val="80000"/>
              </a:lnSpc>
              <a:buFont typeface="Wingdings 2" pitchFamily="18" charset="2"/>
              <a:buNone/>
            </a:pPr>
            <a:r>
              <a:rPr lang="es-MX" sz="1800" b="1" dirty="0" smtClean="0">
                <a:solidFill>
                  <a:schemeClr val="tx1"/>
                </a:solidFill>
                <a:latin typeface="Calibri" pitchFamily="34" charset="0"/>
              </a:rPr>
              <a:t>INFORMACION RELATIVA A FONDOS O PROGRAMAS ESPECIALES (PRODEP, CONACYT, ETC.)</a:t>
            </a:r>
          </a:p>
          <a:p>
            <a:pPr marL="342900" indent="-342900" algn="ctr" eaLnBrk="1" hangingPunct="1">
              <a:lnSpc>
                <a:spcPct val="80000"/>
              </a:lnSpc>
              <a:buFont typeface="Wingdings 2" pitchFamily="18" charset="2"/>
              <a:buNone/>
            </a:pPr>
            <a:endParaRPr lang="es-MX" sz="1800" b="1" dirty="0" smtClean="0">
              <a:solidFill>
                <a:srgbClr val="663300"/>
              </a:solidFill>
              <a:latin typeface="Calibri" pitchFamily="34" charset="0"/>
            </a:endParaRPr>
          </a:p>
          <a:p>
            <a:pPr marL="342900" indent="-342900" algn="ctr" eaLnBrk="1" hangingPunct="1">
              <a:lnSpc>
                <a:spcPct val="30000"/>
              </a:lnSpc>
              <a:buFont typeface="Wingdings 2" pitchFamily="18" charset="2"/>
              <a:buNone/>
            </a:pPr>
            <a:endParaRPr lang="es-MX" sz="1800" b="1" dirty="0" smtClean="0">
              <a:solidFill>
                <a:srgbClr val="663300"/>
              </a:solidFill>
              <a:latin typeface="Calibri" pitchFamily="34" charset="0"/>
            </a:endParaRPr>
          </a:p>
        </p:txBody>
      </p:sp>
      <p:sp>
        <p:nvSpPr>
          <p:cNvPr id="112642" name="5 Marcador de número de diapositiva"/>
          <p:cNvSpPr>
            <a:spLocks noGrp="1"/>
          </p:cNvSpPr>
          <p:nvPr>
            <p:ph type="sldNum" sz="quarter" idx="12"/>
          </p:nvPr>
        </p:nvSpPr>
        <p:spPr bwMode="auto">
          <a:xfrm>
            <a:off x="395536" y="787783"/>
            <a:ext cx="700670" cy="365125"/>
          </a:xfrm>
          <a:noFill/>
          <a:ln>
            <a:miter lim="800000"/>
            <a:headEnd/>
            <a:tailEnd/>
          </a:ln>
        </p:spPr>
        <p:txBody>
          <a:bodyPr/>
          <a:lstStyle/>
          <a:p>
            <a:fld id="{2617EB22-3552-48EB-9902-338B662B118A}" type="slidenum">
              <a:rPr lang="es-ES" smtClean="0"/>
              <a:pPr/>
              <a:t>101</a:t>
            </a:fld>
            <a:endParaRPr lang="es-ES" dirty="0" smtClean="0"/>
          </a:p>
        </p:txBody>
      </p:sp>
      <p:sp>
        <p:nvSpPr>
          <p:cNvPr id="112644" name="Text Box 3"/>
          <p:cNvSpPr txBox="1">
            <a:spLocks noChangeArrowheads="1"/>
          </p:cNvSpPr>
          <p:nvPr/>
        </p:nvSpPr>
        <p:spPr bwMode="auto">
          <a:xfrm>
            <a:off x="1143001" y="928688"/>
            <a:ext cx="7605463" cy="6032421"/>
          </a:xfrm>
          <a:prstGeom prst="rect">
            <a:avLst/>
          </a:prstGeom>
          <a:noFill/>
          <a:ln w="9525">
            <a:noFill/>
            <a:miter lim="800000"/>
            <a:headEnd/>
            <a:tailEnd/>
          </a:ln>
        </p:spPr>
        <p:txBody>
          <a:bodyPr wrap="square">
            <a:spAutoFit/>
          </a:bodyPr>
          <a:lstStyle/>
          <a:p>
            <a:pPr algn="just"/>
            <a:r>
              <a:rPr lang="es-MX" sz="1500" b="1" dirty="0">
                <a:latin typeface="Gill Sans MT" pitchFamily="34" charset="0"/>
              </a:rPr>
              <a:t>En este formato concentrará la información relativa a todos aquellos fondos o programas especiales que son operados por la Entidad o Dependencia, Unidad, Área o Proyecto, como son entre otros los relacionados con fondos </a:t>
            </a:r>
            <a:r>
              <a:rPr lang="es-MX" sz="1500" b="1" dirty="0" smtClean="0">
                <a:latin typeface="Gill Sans MT" pitchFamily="34" charset="0"/>
              </a:rPr>
              <a:t>PRODEP</a:t>
            </a:r>
            <a:r>
              <a:rPr lang="es-MX" sz="1500" b="1" dirty="0">
                <a:latin typeface="Gill Sans MT" pitchFamily="34" charset="0"/>
              </a:rPr>
              <a:t>, CONACYT, </a:t>
            </a:r>
            <a:r>
              <a:rPr lang="es-MX" sz="1500" b="1" dirty="0" smtClean="0">
                <a:latin typeface="Gill Sans MT" pitchFamily="34" charset="0"/>
              </a:rPr>
              <a:t> </a:t>
            </a:r>
            <a:r>
              <a:rPr lang="es-MX" sz="1500" b="1" dirty="0">
                <a:latin typeface="Gill Sans MT" pitchFamily="34" charset="0"/>
              </a:rPr>
              <a:t>ETC. </a:t>
            </a:r>
          </a:p>
          <a:p>
            <a:pPr algn="just"/>
            <a:endParaRPr lang="es-MX" sz="800" b="1" dirty="0">
              <a:latin typeface="Gill Sans MT" pitchFamily="34" charset="0"/>
            </a:endParaRPr>
          </a:p>
          <a:p>
            <a:pPr algn="just"/>
            <a:r>
              <a:rPr lang="es-MX" sz="1500" b="1" dirty="0">
                <a:latin typeface="Gill Sans MT" pitchFamily="34" charset="0"/>
              </a:rPr>
              <a:t>NOMBRE DEL FONDO O PROGRAMA. </a:t>
            </a:r>
            <a:r>
              <a:rPr lang="es-MX" sz="1500" dirty="0">
                <a:latin typeface="Gill Sans MT" pitchFamily="34" charset="0"/>
              </a:rPr>
              <a:t>Describir de manera precisa el nombre con el cual se identifica el fondo o programa.</a:t>
            </a:r>
          </a:p>
          <a:p>
            <a:pPr algn="just"/>
            <a:endParaRPr lang="es-MX" sz="800" b="1" dirty="0">
              <a:latin typeface="Gill Sans MT" pitchFamily="34" charset="0"/>
            </a:endParaRPr>
          </a:p>
          <a:p>
            <a:pPr algn="just"/>
            <a:r>
              <a:rPr lang="es-MX" sz="1500" b="1" dirty="0">
                <a:latin typeface="Gill Sans MT" pitchFamily="34" charset="0"/>
              </a:rPr>
              <a:t>NÚMERO Y/O NOMBRE DEL PROYECTO. </a:t>
            </a:r>
            <a:r>
              <a:rPr lang="es-MX" sz="1500" dirty="0">
                <a:latin typeface="Gill Sans MT" pitchFamily="34" charset="0"/>
              </a:rPr>
              <a:t>Anotar el número y nombre del proyecto </a:t>
            </a:r>
            <a:r>
              <a:rPr lang="es-MX" sz="1500" dirty="0" err="1" smtClean="0">
                <a:latin typeface="Gill Sans MT" pitchFamily="34" charset="0"/>
              </a:rPr>
              <a:t>especÍfico</a:t>
            </a:r>
            <a:r>
              <a:rPr lang="es-MX" sz="1500" dirty="0">
                <a:latin typeface="Gill Sans MT" pitchFamily="34" charset="0"/>
              </a:rPr>
              <a:t>, debiendo relacionarlo en orden por cada fondo o  programa.  </a:t>
            </a:r>
          </a:p>
          <a:p>
            <a:pPr algn="just"/>
            <a:endParaRPr lang="es-MX" sz="800" b="1" dirty="0">
              <a:latin typeface="Gill Sans MT" pitchFamily="34" charset="0"/>
            </a:endParaRPr>
          </a:p>
          <a:p>
            <a:pPr algn="just"/>
            <a:r>
              <a:rPr lang="es-MX" sz="1500" b="1" dirty="0">
                <a:latin typeface="Gill Sans MT" pitchFamily="34" charset="0"/>
              </a:rPr>
              <a:t>AÑOS DE </a:t>
            </a:r>
            <a:r>
              <a:rPr lang="es-MX" sz="1500" b="1" dirty="0" smtClean="0">
                <a:latin typeface="Gill Sans MT" pitchFamily="34" charset="0"/>
              </a:rPr>
              <a:t>VIGENCIA, </a:t>
            </a:r>
            <a:r>
              <a:rPr lang="es-MX" sz="1500" b="1" dirty="0">
                <a:latin typeface="Gill Sans MT" pitchFamily="34" charset="0"/>
              </a:rPr>
              <a:t>DEL </a:t>
            </a:r>
            <a:r>
              <a:rPr lang="es-MX" sz="1500" b="1" dirty="0" smtClean="0">
                <a:latin typeface="Gill Sans MT" pitchFamily="34" charset="0"/>
              </a:rPr>
              <a:t>- AL</a:t>
            </a:r>
            <a:r>
              <a:rPr lang="es-MX" sz="1500" b="1" dirty="0">
                <a:latin typeface="Gill Sans MT" pitchFamily="34" charset="0"/>
              </a:rPr>
              <a:t>.  </a:t>
            </a:r>
            <a:r>
              <a:rPr lang="es-MX" sz="1500" dirty="0">
                <a:latin typeface="Gill Sans MT" pitchFamily="34" charset="0"/>
              </a:rPr>
              <a:t>Anotar el periodo de inicio y término de cada proyecto.</a:t>
            </a:r>
          </a:p>
          <a:p>
            <a:pPr algn="just"/>
            <a:endParaRPr lang="es-MX" sz="800" b="1" dirty="0">
              <a:latin typeface="Gill Sans MT" pitchFamily="34" charset="0"/>
            </a:endParaRPr>
          </a:p>
          <a:p>
            <a:pPr algn="just"/>
            <a:r>
              <a:rPr lang="es-MX" sz="1500" b="1" dirty="0">
                <a:latin typeface="Gill Sans MT" pitchFamily="34" charset="0"/>
              </a:rPr>
              <a:t>UBICACIÓN DEL ARCHIVO/EXPEDIENTE (ELECTRÓNICO O FÍSICO). </a:t>
            </a:r>
            <a:r>
              <a:rPr lang="es-MX" sz="1500" dirty="0">
                <a:latin typeface="Gill Sans MT" pitchFamily="34" charset="0"/>
              </a:rPr>
              <a:t>Identificar las máquinas computadoras o dispositivos que contienen el archivo electrónico,  el número de ID del inventario de bienes muebles, o número de archivero o caja en los cuales se encuentran resguardados los expedientes documentales y su ubicación física. </a:t>
            </a:r>
          </a:p>
          <a:p>
            <a:pPr algn="just"/>
            <a:endParaRPr lang="es-MX" sz="800" dirty="0">
              <a:latin typeface="Gill Sans MT" pitchFamily="34" charset="0"/>
            </a:endParaRPr>
          </a:p>
          <a:p>
            <a:pPr algn="just"/>
            <a:r>
              <a:rPr lang="es-ES" sz="1500" b="1" dirty="0" smtClean="0">
                <a:latin typeface="Gill Sans MT" pitchFamily="34" charset="0"/>
              </a:rPr>
              <a:t>DESCRIPCIÓN DE LA INFORMACION. </a:t>
            </a:r>
            <a:r>
              <a:rPr lang="es-ES" sz="1500" dirty="0">
                <a:latin typeface="Gill Sans MT" pitchFamily="34" charset="0"/>
              </a:rPr>
              <a:t>Describir con claridad la información que contienen los archivos o expedientes que se relacionan.</a:t>
            </a:r>
            <a:endParaRPr lang="es-MX" sz="1500" dirty="0">
              <a:latin typeface="Gill Sans MT" pitchFamily="34" charset="0"/>
            </a:endParaRPr>
          </a:p>
          <a:p>
            <a:endParaRPr lang="es-MX" sz="800" b="1" dirty="0">
              <a:latin typeface="Gill Sans MT" pitchFamily="34" charset="0"/>
            </a:endParaRPr>
          </a:p>
          <a:p>
            <a:pPr algn="just"/>
            <a:r>
              <a:rPr lang="es-ES" sz="1500" b="1" dirty="0">
                <a:latin typeface="Gill Sans MT" pitchFamily="34" charset="0"/>
              </a:rPr>
              <a:t>NOMBRE DE LA PERSONA QUE RESGUARDA LA INFORMACIÓN. </a:t>
            </a:r>
            <a:r>
              <a:rPr lang="es-ES" sz="1500" dirty="0">
                <a:latin typeface="Gill Sans MT" pitchFamily="34" charset="0"/>
              </a:rPr>
              <a:t>Señalar el nombre y cargo de la persona responsable de la custodia de los expedientes o documentos en los que se concentra la información.</a:t>
            </a:r>
            <a:endParaRPr lang="es-MX" sz="1500" dirty="0">
              <a:latin typeface="Gill Sans MT" pitchFamily="34" charset="0"/>
            </a:endParaRPr>
          </a:p>
          <a:p>
            <a:endParaRPr lang="es-ES" sz="800" dirty="0">
              <a:latin typeface="Gill Sans MT" pitchFamily="34" charset="0"/>
            </a:endParaRPr>
          </a:p>
          <a:p>
            <a:pPr algn="just"/>
            <a:r>
              <a:rPr lang="es-MX" sz="1500" dirty="0">
                <a:latin typeface="Gill Sans MT" pitchFamily="34" charset="0"/>
              </a:rPr>
              <a:t>Nota: en caso de que la Entidad o Dependencia o entidad que entrega, tenga en la o las maquinas computadoras asignadas para su uso archivos electrónicos que requieran clave de acceso, deberá entregarlas en sobre cerrado y asentarlo en el acta de entrega recepción respectiva.</a:t>
            </a:r>
            <a:endParaRPr lang="es-MX" sz="1500" b="1" dirty="0">
              <a:latin typeface="Gill Sans MT" pitchFamily="34" charset="0"/>
            </a:endParaRPr>
          </a:p>
        </p:txBody>
      </p:sp>
    </p:spTree>
  </p:cSld>
  <p:clrMapOvr>
    <a:masterClrMapping/>
  </p:clrMapOvr>
  <p:transition>
    <p:wheel spokes="8"/>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3 Marcador de número de diapositiva"/>
          <p:cNvSpPr>
            <a:spLocks noGrp="1"/>
          </p:cNvSpPr>
          <p:nvPr>
            <p:ph type="sldNum" sz="quarter" idx="12"/>
          </p:nvPr>
        </p:nvSpPr>
        <p:spPr bwMode="auto">
          <a:xfrm>
            <a:off x="323528" y="787783"/>
            <a:ext cx="772678" cy="365125"/>
          </a:xfrm>
          <a:noFill/>
          <a:ln>
            <a:miter lim="800000"/>
            <a:headEnd/>
            <a:tailEnd/>
          </a:ln>
        </p:spPr>
        <p:txBody>
          <a:bodyPr/>
          <a:lstStyle/>
          <a:p>
            <a:fld id="{7848C881-924D-4EC0-A988-485C4BBF903A}" type="slidenum">
              <a:rPr lang="es-ES" smtClean="0"/>
              <a:pPr/>
              <a:t>102</a:t>
            </a:fld>
            <a:endParaRPr lang="es-ES" smtClean="0"/>
          </a:p>
        </p:txBody>
      </p:sp>
      <p:pic>
        <p:nvPicPr>
          <p:cNvPr id="113667" name="Picture 4"/>
          <p:cNvPicPr>
            <a:picLocks noChangeAspect="1" noChangeArrowheads="1"/>
          </p:cNvPicPr>
          <p:nvPr/>
        </p:nvPicPr>
        <p:blipFill>
          <a:blip r:embed="rId2" cstate="print"/>
          <a:srcRect/>
          <a:stretch>
            <a:fillRect/>
          </a:stretch>
        </p:blipFill>
        <p:spPr bwMode="auto">
          <a:xfrm>
            <a:off x="1331640" y="814822"/>
            <a:ext cx="7704856" cy="5524066"/>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3 Marcador de número de diapositiva"/>
          <p:cNvSpPr>
            <a:spLocks noGrp="1"/>
          </p:cNvSpPr>
          <p:nvPr>
            <p:ph type="sldNum" sz="quarter" idx="12"/>
          </p:nvPr>
        </p:nvSpPr>
        <p:spPr bwMode="auto">
          <a:xfrm>
            <a:off x="251520" y="787783"/>
            <a:ext cx="844686" cy="365125"/>
          </a:xfrm>
          <a:noFill/>
          <a:ln>
            <a:miter lim="800000"/>
            <a:headEnd/>
            <a:tailEnd/>
          </a:ln>
        </p:spPr>
        <p:txBody>
          <a:bodyPr/>
          <a:lstStyle/>
          <a:p>
            <a:fld id="{090C458D-36D5-4B18-8989-F53E50B9666B}" type="slidenum">
              <a:rPr lang="es-ES" smtClean="0"/>
              <a:pPr/>
              <a:t>103</a:t>
            </a:fld>
            <a:endParaRPr lang="es-ES" dirty="0" smtClean="0"/>
          </a:p>
        </p:txBody>
      </p:sp>
      <p:sp>
        <p:nvSpPr>
          <p:cNvPr id="9" name="4 CuadroTexto"/>
          <p:cNvSpPr txBox="1">
            <a:spLocks noChangeArrowheads="1"/>
          </p:cNvSpPr>
          <p:nvPr/>
        </p:nvSpPr>
        <p:spPr bwMode="auto">
          <a:xfrm>
            <a:off x="1500188" y="428625"/>
            <a:ext cx="6786562" cy="276225"/>
          </a:xfrm>
          <a:prstGeom prst="rect">
            <a:avLst/>
          </a:prstGeom>
          <a:noFill/>
          <a:ln w="9525">
            <a:noFill/>
            <a:miter lim="800000"/>
            <a:headEnd/>
            <a:tailEnd/>
          </a:ln>
        </p:spPr>
        <p:txBody>
          <a:bodyPr>
            <a:spAutoFit/>
          </a:bodyPr>
          <a:lstStyle/>
          <a:p>
            <a:pPr algn="ctr"/>
            <a:r>
              <a:rPr lang="es-MX" sz="1200" b="1" dirty="0"/>
              <a:t>Acuerdo Contraloría General  No. </a:t>
            </a:r>
            <a:r>
              <a:rPr lang="es-MX" sz="1200" b="1" dirty="0" smtClean="0"/>
              <a:t>01/2016 </a:t>
            </a:r>
            <a:endParaRPr lang="es-MX" sz="1200" b="1" dirty="0"/>
          </a:p>
        </p:txBody>
      </p:sp>
      <p:pic>
        <p:nvPicPr>
          <p:cNvPr id="11" name="Imagen 10"/>
          <p:cNvPicPr>
            <a:picLocks noChangeAspect="1"/>
          </p:cNvPicPr>
          <p:nvPr/>
        </p:nvPicPr>
        <p:blipFill>
          <a:blip r:embed="rId3"/>
          <a:stretch>
            <a:fillRect/>
          </a:stretch>
        </p:blipFill>
        <p:spPr>
          <a:xfrm>
            <a:off x="1331640" y="908720"/>
            <a:ext cx="7200800" cy="5593420"/>
          </a:xfrm>
          <a:prstGeom prst="rect">
            <a:avLst/>
          </a:prstGeom>
        </p:spPr>
      </p:pic>
    </p:spTree>
    <p:extLst>
      <p:ext uri="{BB962C8B-B14F-4D97-AF65-F5344CB8AC3E}">
        <p14:creationId xmlns:p14="http://schemas.microsoft.com/office/powerpoint/2010/main" val="1504744787"/>
      </p:ext>
    </p:extLst>
  </p:cSld>
  <p:clrMapOvr>
    <a:masterClrMapping/>
  </p:clrMapOvr>
  <p:transition>
    <p:wheel spokes="3"/>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3 Marcador de número de diapositiva"/>
          <p:cNvSpPr>
            <a:spLocks noGrp="1"/>
          </p:cNvSpPr>
          <p:nvPr>
            <p:ph type="sldNum" sz="quarter" idx="12"/>
          </p:nvPr>
        </p:nvSpPr>
        <p:spPr bwMode="auto">
          <a:xfrm>
            <a:off x="251520" y="787783"/>
            <a:ext cx="844686" cy="365125"/>
          </a:xfrm>
          <a:noFill/>
          <a:ln>
            <a:miter lim="800000"/>
            <a:headEnd/>
            <a:tailEnd/>
          </a:ln>
        </p:spPr>
        <p:txBody>
          <a:bodyPr/>
          <a:lstStyle/>
          <a:p>
            <a:fld id="{090C458D-36D5-4B18-8989-F53E50B9666B}" type="slidenum">
              <a:rPr lang="es-ES" smtClean="0"/>
              <a:pPr/>
              <a:t>104</a:t>
            </a:fld>
            <a:endParaRPr lang="es-ES" dirty="0" smtClean="0"/>
          </a:p>
        </p:txBody>
      </p:sp>
      <p:pic>
        <p:nvPicPr>
          <p:cNvPr id="5" name="Imagen 4"/>
          <p:cNvPicPr>
            <a:picLocks noChangeAspect="1"/>
          </p:cNvPicPr>
          <p:nvPr/>
        </p:nvPicPr>
        <p:blipFill>
          <a:blip r:embed="rId3"/>
          <a:stretch>
            <a:fillRect/>
          </a:stretch>
        </p:blipFill>
        <p:spPr>
          <a:xfrm>
            <a:off x="1096206" y="1052736"/>
            <a:ext cx="7580250" cy="5400600"/>
          </a:xfrm>
          <a:prstGeom prst="rect">
            <a:avLst/>
          </a:prstGeom>
        </p:spPr>
      </p:pic>
      <p:sp>
        <p:nvSpPr>
          <p:cNvPr id="9" name="4 CuadroTexto"/>
          <p:cNvSpPr txBox="1">
            <a:spLocks noChangeArrowheads="1"/>
          </p:cNvSpPr>
          <p:nvPr/>
        </p:nvSpPr>
        <p:spPr bwMode="auto">
          <a:xfrm>
            <a:off x="1500188" y="428625"/>
            <a:ext cx="6786562" cy="276225"/>
          </a:xfrm>
          <a:prstGeom prst="rect">
            <a:avLst/>
          </a:prstGeom>
          <a:noFill/>
          <a:ln w="9525">
            <a:noFill/>
            <a:miter lim="800000"/>
            <a:headEnd/>
            <a:tailEnd/>
          </a:ln>
        </p:spPr>
        <p:txBody>
          <a:bodyPr>
            <a:spAutoFit/>
          </a:bodyPr>
          <a:lstStyle/>
          <a:p>
            <a:pPr algn="ctr"/>
            <a:r>
              <a:rPr lang="es-MX" sz="1200" b="1" dirty="0"/>
              <a:t>Acuerdo Contraloría General  No. </a:t>
            </a:r>
            <a:r>
              <a:rPr lang="es-MX" sz="1200" b="1" dirty="0" smtClean="0"/>
              <a:t>01/2016 </a:t>
            </a:r>
            <a:endParaRPr lang="es-MX" sz="1200" b="1" dirty="0"/>
          </a:p>
        </p:txBody>
      </p:sp>
    </p:spTree>
    <p:extLst>
      <p:ext uri="{BB962C8B-B14F-4D97-AF65-F5344CB8AC3E}">
        <p14:creationId xmlns:p14="http://schemas.microsoft.com/office/powerpoint/2010/main" val="3567668916"/>
      </p:ext>
    </p:extLst>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C:\Program Files (x86)\Microsoft Office\MEDIA\CAGCAT10\j0302953.jpg"/>
          <p:cNvPicPr>
            <a:picLocks noChangeAspect="1" noChangeArrowheads="1"/>
          </p:cNvPicPr>
          <p:nvPr/>
        </p:nvPicPr>
        <p:blipFill>
          <a:blip r:embed="rId2" cstate="print"/>
          <a:srcRect/>
          <a:stretch>
            <a:fillRect/>
          </a:stretch>
        </p:blipFill>
        <p:spPr bwMode="auto">
          <a:xfrm>
            <a:off x="8143900" y="142852"/>
            <a:ext cx="590164" cy="827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1" name="5 Marcador de número de diapositiva"/>
          <p:cNvSpPr>
            <a:spLocks noGrp="1"/>
          </p:cNvSpPr>
          <p:nvPr>
            <p:ph type="sldNum" sz="quarter" idx="12"/>
          </p:nvPr>
        </p:nvSpPr>
        <p:spPr bwMode="auto">
          <a:noFill/>
          <a:ln>
            <a:miter lim="800000"/>
            <a:headEnd/>
            <a:tailEnd/>
          </a:ln>
        </p:spPr>
        <p:txBody>
          <a:bodyPr/>
          <a:lstStyle/>
          <a:p>
            <a:fld id="{3AD502C7-F770-4781-9E0F-F128FA68F49B}" type="slidenum">
              <a:rPr lang="es-ES" smtClean="0"/>
              <a:pPr/>
              <a:t>11</a:t>
            </a:fld>
            <a:endParaRPr lang="es-ES" smtClean="0"/>
          </a:p>
        </p:txBody>
      </p:sp>
      <p:sp>
        <p:nvSpPr>
          <p:cNvPr id="30726" name="Rectangle 6"/>
          <p:cNvSpPr>
            <a:spLocks noChangeArrowheads="1"/>
          </p:cNvSpPr>
          <p:nvPr/>
        </p:nvSpPr>
        <p:spPr bwMode="auto">
          <a:xfrm>
            <a:off x="1042988" y="685800"/>
            <a:ext cx="7489825" cy="457200"/>
          </a:xfrm>
          <a:prstGeom prst="rect">
            <a:avLst/>
          </a:prstGeom>
          <a:noFill/>
          <a:ln w="9525" algn="ctr">
            <a:noFill/>
            <a:miter lim="800000"/>
            <a:headEnd/>
            <a:tailEnd/>
          </a:ln>
          <a:effectLst/>
        </p:spPr>
        <p:txBody>
          <a:bodyPr anchor="ctr"/>
          <a:lstStyle/>
          <a:p>
            <a:pPr algn="ctr">
              <a:defRPr/>
            </a:pPr>
            <a:r>
              <a:rPr lang="es-MX" sz="2800" dirty="0">
                <a:solidFill>
                  <a:srgbClr val="663300"/>
                </a:solidFill>
                <a:effectLst>
                  <a:outerShdw blurRad="38100" dist="38100" dir="2700000" algn="tl">
                    <a:srgbClr val="C0C0C0"/>
                  </a:outerShdw>
                </a:effectLst>
                <a:latin typeface="Gill Sans MT" pitchFamily="34" charset="0"/>
              </a:rPr>
              <a:t>5.- INSTRUCTIVO PARA EL LLENADO </a:t>
            </a:r>
          </a:p>
          <a:p>
            <a:pPr algn="ctr">
              <a:defRPr/>
            </a:pPr>
            <a:r>
              <a:rPr lang="es-MX" sz="2800" dirty="0">
                <a:solidFill>
                  <a:srgbClr val="663300"/>
                </a:solidFill>
                <a:effectLst>
                  <a:outerShdw blurRad="38100" dist="38100" dir="2700000" algn="tl">
                    <a:srgbClr val="C0C0C0"/>
                  </a:outerShdw>
                </a:effectLst>
                <a:latin typeface="Gill Sans MT" pitchFamily="34" charset="0"/>
              </a:rPr>
              <a:t>DE LOS FORMATOS</a:t>
            </a:r>
          </a:p>
        </p:txBody>
      </p:sp>
      <p:sp>
        <p:nvSpPr>
          <p:cNvPr id="2" name="Text Box 4"/>
          <p:cNvSpPr txBox="1">
            <a:spLocks noChangeArrowheads="1"/>
          </p:cNvSpPr>
          <p:nvPr/>
        </p:nvSpPr>
        <p:spPr bwMode="auto">
          <a:xfrm>
            <a:off x="1403350" y="1341438"/>
            <a:ext cx="7561263" cy="5262562"/>
          </a:xfrm>
          <a:prstGeom prst="rect">
            <a:avLst/>
          </a:prstGeom>
          <a:noFill/>
          <a:ln w="9525">
            <a:noFill/>
            <a:miter lim="800000"/>
            <a:headEnd/>
            <a:tailEnd/>
          </a:ln>
        </p:spPr>
        <p:txBody>
          <a:bodyPr>
            <a:spAutoFit/>
          </a:bodyPr>
          <a:lstStyle/>
          <a:p>
            <a:pPr marL="342900" indent="-342900" algn="just"/>
            <a:r>
              <a:rPr lang="es-MX" sz="1600" b="1" dirty="0">
                <a:latin typeface="Calibri" pitchFamily="34" charset="0"/>
              </a:rPr>
              <a:t>1.- RECURSOS HUMANOS</a:t>
            </a:r>
            <a:endParaRPr lang="es-MX" sz="1600" dirty="0">
              <a:latin typeface="Calibri" pitchFamily="34" charset="0"/>
            </a:endParaRPr>
          </a:p>
          <a:p>
            <a:pPr marL="342900" indent="-342900" algn="just"/>
            <a:endParaRPr lang="es-MX" sz="1600" dirty="0">
              <a:latin typeface="Calibri" pitchFamily="34" charset="0"/>
            </a:endParaRPr>
          </a:p>
          <a:p>
            <a:pPr marL="342900" indent="-342900" algn="just"/>
            <a:r>
              <a:rPr lang="es-MX" sz="1600" dirty="0">
                <a:latin typeface="Calibri" pitchFamily="34" charset="0"/>
              </a:rPr>
              <a:t>	</a:t>
            </a:r>
            <a:r>
              <a:rPr lang="es-MX" sz="1600" b="1" dirty="0">
                <a:latin typeface="Calibri" pitchFamily="34" charset="0"/>
              </a:rPr>
              <a:t>El rubro de los recursos humanos comprende toda la información y documentación de la plantilla de personal de la Entidad o Dependencia, Unidad, Área o Proyecto, el proceso de pago de las nóminas, de los expedientes de archivo del personal y de nóminas y de los asuntos pendientes o en trámite del personal.</a:t>
            </a:r>
          </a:p>
          <a:p>
            <a:pPr marL="342900" indent="-342900" algn="just"/>
            <a:r>
              <a:rPr lang="es-MX" sz="1600" dirty="0">
                <a:latin typeface="Calibri" pitchFamily="34" charset="0"/>
              </a:rPr>
              <a:t>	</a:t>
            </a:r>
          </a:p>
          <a:p>
            <a:pPr marL="342900" indent="-342900" algn="just"/>
            <a:r>
              <a:rPr lang="es-MX" sz="1600" dirty="0">
                <a:solidFill>
                  <a:srgbClr val="663300"/>
                </a:solidFill>
                <a:latin typeface="Calibri" pitchFamily="34" charset="0"/>
              </a:rPr>
              <a:t>	</a:t>
            </a:r>
            <a:r>
              <a:rPr lang="es-MX" sz="1600" dirty="0">
                <a:latin typeface="Calibri" pitchFamily="34" charset="0"/>
              </a:rPr>
              <a:t>La información se proporcionará a través de los siguientes formatos:</a:t>
            </a:r>
          </a:p>
          <a:p>
            <a:pPr marL="342900" indent="-342900" algn="just"/>
            <a:endParaRPr lang="es-MX" sz="1600" dirty="0">
              <a:solidFill>
                <a:srgbClr val="663300"/>
              </a:solidFill>
              <a:latin typeface="Calibri" pitchFamily="34" charset="0"/>
            </a:endParaRPr>
          </a:p>
          <a:p>
            <a:pPr marL="800100" lvl="1" indent="-342900" algn="just"/>
            <a:r>
              <a:rPr lang="es-MX" sz="1600" b="1" dirty="0">
                <a:latin typeface="Calibri" pitchFamily="34" charset="0"/>
              </a:rPr>
              <a:t>1.1.		ASUNTOS PENDIENTES O EN TRÁMITE EN MATERIA DE RECURSOS 	HUMANOS.</a:t>
            </a:r>
          </a:p>
          <a:p>
            <a:pPr marL="800100" lvl="1" indent="-342900" algn="just"/>
            <a:endParaRPr lang="es-MX" sz="1600" b="1" dirty="0">
              <a:latin typeface="Calibri" pitchFamily="34" charset="0"/>
            </a:endParaRPr>
          </a:p>
          <a:p>
            <a:pPr marL="800100" lvl="1" indent="-342900" algn="just"/>
            <a:r>
              <a:rPr lang="es-MX" sz="1600" b="1" dirty="0">
                <a:latin typeface="Calibri" pitchFamily="34" charset="0"/>
              </a:rPr>
              <a:t>1.2.		RELACIÓN DE PERSONAL CON NOMBRAMIENTO TEMPORAL O DEFINITIVO.</a:t>
            </a:r>
          </a:p>
          <a:p>
            <a:pPr marL="800100" lvl="1" indent="-342900" algn="just"/>
            <a:endParaRPr lang="es-MX" sz="1600" b="1" dirty="0">
              <a:latin typeface="Calibri" pitchFamily="34" charset="0"/>
            </a:endParaRPr>
          </a:p>
          <a:p>
            <a:pPr marL="800100" lvl="1" indent="-342900" algn="just"/>
            <a:r>
              <a:rPr lang="es-MX" sz="1600" b="1" dirty="0">
                <a:latin typeface="Calibri" pitchFamily="34" charset="0"/>
              </a:rPr>
              <a:t>1.3.		RELACIÓN DE PERSONAL CON CONTRATO LABORAL Y DE HONORARIOS (ASIMILABLES O PUROS).</a:t>
            </a:r>
          </a:p>
          <a:p>
            <a:pPr marL="800100" lvl="1" indent="-342900" algn="just"/>
            <a:endParaRPr lang="es-MX" sz="1600" b="1" dirty="0">
              <a:latin typeface="Calibri" pitchFamily="34" charset="0"/>
            </a:endParaRPr>
          </a:p>
          <a:p>
            <a:pPr marL="800100" lvl="1" indent="-342900" algn="just"/>
            <a:r>
              <a:rPr lang="es-MX" sz="1600" b="1" dirty="0">
                <a:latin typeface="Calibri" pitchFamily="34" charset="0"/>
              </a:rPr>
              <a:t>1.4.		NÓMINAS PENDIENTES DE PAGO O FIRMA Y VALES O TARJETAS 	ELECTRÓNICAS DE DESPENSA PENDIENTES DE ENTREGAR.</a:t>
            </a:r>
          </a:p>
          <a:p>
            <a:pPr marL="800100" lvl="1" indent="-342900" algn="just"/>
            <a:endParaRPr lang="es-MX" sz="1600" b="1" dirty="0">
              <a:latin typeface="Calibri" pitchFamily="34" charset="0"/>
            </a:endParaRPr>
          </a:p>
          <a:p>
            <a:pPr marL="800100" lvl="1" indent="-342900" algn="just"/>
            <a:r>
              <a:rPr lang="es-MX" sz="1600" b="1" dirty="0">
                <a:latin typeface="Calibri" pitchFamily="34" charset="0"/>
              </a:rPr>
              <a:t>1.5.		EXPEDIENTES DE ARCHIVO DEL PERSONAL Y DE NOMINAS.</a:t>
            </a:r>
            <a:endParaRPr lang="es-ES" sz="1600" b="1" dirty="0">
              <a:latin typeface="Calibri" pitchFamily="34" charset="0"/>
            </a:endParaRPr>
          </a:p>
        </p:txBody>
      </p:sp>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ound"/>
          <p:cNvSpPr>
            <a:spLocks noEditPoints="1" noChangeArrowheads="1"/>
          </p:cNvSpPr>
          <p:nvPr/>
        </p:nvSpPr>
        <p:spPr bwMode="auto">
          <a:xfrm>
            <a:off x="8001000" y="142875"/>
            <a:ext cx="571500" cy="500063"/>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s-MX" dirty="0"/>
          </a:p>
        </p:txBody>
      </p:sp>
      <p:sp>
        <p:nvSpPr>
          <p:cNvPr id="23556" name="Rectangle 2"/>
          <p:cNvSpPr>
            <a:spLocks noGrp="1"/>
          </p:cNvSpPr>
          <p:nvPr>
            <p:ph idx="1"/>
          </p:nvPr>
        </p:nvSpPr>
        <p:spPr>
          <a:xfrm>
            <a:off x="1046163" y="688975"/>
            <a:ext cx="7630293" cy="5835650"/>
          </a:xfrm>
        </p:spPr>
        <p:txBody>
          <a:bodyPr>
            <a:normAutofit lnSpcReduction="10000"/>
          </a:bodyPr>
          <a:lstStyle/>
          <a:p>
            <a:pPr marL="609600" indent="-609600" algn="ctr" eaLnBrk="1" hangingPunct="1">
              <a:lnSpc>
                <a:spcPct val="80000"/>
              </a:lnSpc>
              <a:buFont typeface="Wingdings 2" pitchFamily="18" charset="2"/>
              <a:buNone/>
            </a:pPr>
            <a:r>
              <a:rPr lang="es-MX" sz="1800" b="1" dirty="0" smtClean="0">
                <a:solidFill>
                  <a:srgbClr val="663300"/>
                </a:solidFill>
                <a:latin typeface="Calibri" pitchFamily="34" charset="0"/>
              </a:rPr>
              <a:t>FORMATO No. 1.1</a:t>
            </a:r>
          </a:p>
          <a:p>
            <a:pPr marL="609600" indent="-609600" algn="ctr" eaLnBrk="1" hangingPunct="1">
              <a:lnSpc>
                <a:spcPct val="80000"/>
              </a:lnSpc>
              <a:buFont typeface="Wingdings 2" pitchFamily="18" charset="2"/>
              <a:buNone/>
            </a:pPr>
            <a:endParaRPr lang="es-MX" sz="1800" b="1" dirty="0" smtClean="0">
              <a:solidFill>
                <a:srgbClr val="663300"/>
              </a:solidFill>
              <a:latin typeface="Calibri" pitchFamily="34" charset="0"/>
            </a:endParaRPr>
          </a:p>
          <a:p>
            <a:pPr marL="609600" indent="-609600" algn="ctr">
              <a:lnSpc>
                <a:spcPct val="80000"/>
              </a:lnSpc>
              <a:buFont typeface="Wingdings 2" pitchFamily="18" charset="2"/>
              <a:buNone/>
            </a:pPr>
            <a:r>
              <a:rPr lang="es-MX" sz="1600" b="1" u="sng" dirty="0" smtClean="0">
                <a:solidFill>
                  <a:schemeClr val="tx1"/>
                </a:solidFill>
              </a:rPr>
              <a:t>ASUNTOS PENDIENTES O EN TRÁMITE EN MATERIA </a:t>
            </a:r>
          </a:p>
          <a:p>
            <a:pPr marL="609600" indent="-609600" algn="ctr">
              <a:lnSpc>
                <a:spcPct val="80000"/>
              </a:lnSpc>
              <a:buFont typeface="Wingdings 2" pitchFamily="18" charset="2"/>
              <a:buNone/>
            </a:pPr>
            <a:r>
              <a:rPr lang="es-MX" sz="1600" b="1" u="sng" dirty="0" smtClean="0">
                <a:solidFill>
                  <a:schemeClr val="tx1"/>
                </a:solidFill>
              </a:rPr>
              <a:t>DE RECURSOS HUMANOS</a:t>
            </a:r>
          </a:p>
          <a:p>
            <a:pPr marL="609600" indent="-609600" algn="ctr">
              <a:lnSpc>
                <a:spcPct val="80000"/>
              </a:lnSpc>
              <a:buFont typeface="Wingdings 2" pitchFamily="18" charset="2"/>
              <a:buNone/>
            </a:pPr>
            <a:endParaRPr lang="es-MX" sz="1600" b="1" dirty="0" smtClean="0">
              <a:solidFill>
                <a:schemeClr val="tx1"/>
              </a:solidFill>
            </a:endParaRPr>
          </a:p>
          <a:p>
            <a:pPr marL="609600" indent="-609600" algn="just">
              <a:lnSpc>
                <a:spcPct val="80000"/>
              </a:lnSpc>
              <a:buFont typeface="Wingdings 2" pitchFamily="18" charset="2"/>
              <a:buNone/>
            </a:pPr>
            <a:r>
              <a:rPr lang="es-ES" sz="1600" b="1" dirty="0" smtClean="0">
                <a:solidFill>
                  <a:schemeClr val="tx1"/>
                </a:solidFill>
              </a:rPr>
              <a:t>	</a:t>
            </a:r>
            <a:r>
              <a:rPr lang="es-ES" sz="1600" b="1" dirty="0" smtClean="0">
                <a:solidFill>
                  <a:schemeClr val="tx1"/>
                </a:solidFill>
                <a:latin typeface="Calibri" pitchFamily="34" charset="0"/>
              </a:rPr>
              <a:t>En este formato se deberán detallar todos los asuntos pendientes o en trámite, relativos a los recursos humanos que a la fecha de la entrega recepción existan; anexando (asuntos importantes) en su caso al formato o acta, fotocopia de los documentos que respalden los asuntos pendientes o en trámite.</a:t>
            </a:r>
          </a:p>
          <a:p>
            <a:pPr marL="609600" indent="-609600">
              <a:lnSpc>
                <a:spcPct val="80000"/>
              </a:lnSpc>
              <a:buFont typeface="Wingdings 2" pitchFamily="18" charset="2"/>
              <a:buNone/>
            </a:pPr>
            <a:r>
              <a:rPr lang="es-ES" sz="1600" b="1" dirty="0" smtClean="0">
                <a:solidFill>
                  <a:schemeClr val="tx1"/>
                </a:solidFill>
                <a:latin typeface="Calibri" pitchFamily="34" charset="0"/>
              </a:rPr>
              <a:t> </a:t>
            </a:r>
          </a:p>
          <a:p>
            <a:pPr marL="609600" indent="-609600" algn="just">
              <a:lnSpc>
                <a:spcPct val="80000"/>
              </a:lnSpc>
              <a:buFont typeface="Wingdings 2" pitchFamily="18" charset="2"/>
              <a:buNone/>
            </a:pPr>
            <a:r>
              <a:rPr lang="es-ES" sz="1600" b="1" dirty="0" smtClean="0">
                <a:solidFill>
                  <a:srgbClr val="663300"/>
                </a:solidFill>
                <a:latin typeface="Calibri" pitchFamily="34" charset="0"/>
              </a:rPr>
              <a:t>	</a:t>
            </a:r>
            <a:r>
              <a:rPr lang="es-ES" sz="1600" b="1" dirty="0" smtClean="0">
                <a:solidFill>
                  <a:schemeClr val="tx1"/>
                </a:solidFill>
                <a:latin typeface="Calibri" pitchFamily="34" charset="0"/>
              </a:rPr>
              <a:t>NÚMERO PROGRESIVO. </a:t>
            </a:r>
            <a:r>
              <a:rPr lang="es-ES" sz="1600" dirty="0" smtClean="0">
                <a:solidFill>
                  <a:schemeClr val="tx1"/>
                </a:solidFill>
                <a:latin typeface="Calibri" pitchFamily="34" charset="0"/>
              </a:rPr>
              <a:t>Asignar un número progresivo a cada uno de los asuntos pendientes, capturando los asuntos en orden descendente de acuerdo a su importancia.</a:t>
            </a:r>
          </a:p>
          <a:p>
            <a:pPr marL="609600" indent="-609600" algn="just">
              <a:lnSpc>
                <a:spcPct val="80000"/>
              </a:lnSpc>
              <a:buFont typeface="Wingdings 2" pitchFamily="18" charset="2"/>
              <a:buNone/>
            </a:pPr>
            <a:endParaRPr lang="es-ES" sz="1600" dirty="0" smtClean="0">
              <a:solidFill>
                <a:schemeClr val="tx1"/>
              </a:solidFill>
              <a:latin typeface="Calibri" pitchFamily="34" charset="0"/>
            </a:endParaRPr>
          </a:p>
          <a:p>
            <a:pPr marL="609600" indent="-609600" algn="just">
              <a:lnSpc>
                <a:spcPct val="80000"/>
              </a:lnSpc>
              <a:buFont typeface="Wingdings 2" pitchFamily="18" charset="2"/>
              <a:buNone/>
            </a:pPr>
            <a:r>
              <a:rPr lang="es-ES" sz="1600" b="1" dirty="0" smtClean="0">
                <a:solidFill>
                  <a:schemeClr val="tx1"/>
                </a:solidFill>
                <a:latin typeface="Calibri" pitchFamily="34" charset="0"/>
              </a:rPr>
              <a:t>	ASUNTO. </a:t>
            </a:r>
            <a:r>
              <a:rPr lang="es-ES" sz="1600" dirty="0" smtClean="0">
                <a:solidFill>
                  <a:schemeClr val="tx1"/>
                </a:solidFill>
                <a:latin typeface="Calibri" pitchFamily="34" charset="0"/>
              </a:rPr>
              <a:t>Describir de manera clara y concisa el asunto pendiente. Precisar con exactitud los asuntos que requieran de atención inmediata.</a:t>
            </a:r>
          </a:p>
          <a:p>
            <a:pPr marL="609600" indent="-609600" algn="just">
              <a:lnSpc>
                <a:spcPct val="80000"/>
              </a:lnSpc>
              <a:buFont typeface="Wingdings 2" pitchFamily="18" charset="2"/>
              <a:buNone/>
            </a:pPr>
            <a:endParaRPr lang="es-ES" sz="1600" dirty="0" smtClean="0">
              <a:solidFill>
                <a:schemeClr val="tx1"/>
              </a:solidFill>
              <a:latin typeface="Calibri" pitchFamily="34" charset="0"/>
            </a:endParaRPr>
          </a:p>
          <a:p>
            <a:pPr marL="609600" indent="-609600" algn="just">
              <a:lnSpc>
                <a:spcPct val="80000"/>
              </a:lnSpc>
              <a:buFont typeface="Wingdings 2" pitchFamily="18" charset="2"/>
              <a:buNone/>
            </a:pPr>
            <a:r>
              <a:rPr lang="es-ES" sz="1600" b="1" dirty="0" smtClean="0">
                <a:solidFill>
                  <a:schemeClr val="tx1"/>
                </a:solidFill>
                <a:latin typeface="Calibri" pitchFamily="34" charset="0"/>
              </a:rPr>
              <a:t>	DESCRIPCIÓN DE SU SITUACION ACTUAL. </a:t>
            </a:r>
            <a:r>
              <a:rPr lang="es-ES" sz="1600" dirty="0" smtClean="0">
                <a:solidFill>
                  <a:schemeClr val="tx1"/>
                </a:solidFill>
                <a:latin typeface="Calibri" pitchFamily="34" charset="0"/>
              </a:rPr>
              <a:t>Anotar la etapa en que se encuentra el trámite del asunto y que gestión administrativa falta para concluirlo.</a:t>
            </a:r>
          </a:p>
          <a:p>
            <a:pPr marL="609600" indent="-609600" algn="just">
              <a:lnSpc>
                <a:spcPct val="80000"/>
              </a:lnSpc>
              <a:buFont typeface="Wingdings 2" pitchFamily="18" charset="2"/>
              <a:buNone/>
            </a:pPr>
            <a:endParaRPr lang="es-ES" sz="1600" dirty="0" smtClean="0">
              <a:solidFill>
                <a:schemeClr val="tx1"/>
              </a:solidFill>
              <a:latin typeface="Calibri" pitchFamily="34" charset="0"/>
            </a:endParaRPr>
          </a:p>
          <a:p>
            <a:pPr marL="609600" indent="-609600" algn="just">
              <a:lnSpc>
                <a:spcPct val="80000"/>
              </a:lnSpc>
              <a:buFont typeface="Wingdings 2" pitchFamily="18" charset="2"/>
              <a:buNone/>
            </a:pPr>
            <a:r>
              <a:rPr lang="es-ES" sz="1600" b="1" dirty="0" smtClean="0">
                <a:solidFill>
                  <a:schemeClr val="tx1"/>
                </a:solidFill>
                <a:latin typeface="Calibri" pitchFamily="34" charset="0"/>
              </a:rPr>
              <a:t>	NOMBRE DEL RESPONSABLE DE SU TRÁMITE. </a:t>
            </a:r>
            <a:r>
              <a:rPr lang="es-ES" sz="1600" dirty="0" smtClean="0">
                <a:solidFill>
                  <a:schemeClr val="tx1"/>
                </a:solidFill>
                <a:latin typeface="Calibri" pitchFamily="34" charset="0"/>
              </a:rPr>
              <a:t>Registrar el nombre de la persona adscrita a la Dependencia que está dando  seguimiento al trámite del asunto.</a:t>
            </a:r>
            <a:endParaRPr lang="es-MX" sz="1600" dirty="0" smtClean="0">
              <a:solidFill>
                <a:schemeClr val="tx1"/>
              </a:solidFill>
              <a:latin typeface="Calibri" pitchFamily="34" charset="0"/>
            </a:endParaRPr>
          </a:p>
        </p:txBody>
      </p:sp>
      <p:sp>
        <p:nvSpPr>
          <p:cNvPr id="23555" name="5 Marcador de número de diapositiva"/>
          <p:cNvSpPr>
            <a:spLocks noGrp="1"/>
          </p:cNvSpPr>
          <p:nvPr>
            <p:ph type="sldNum" sz="quarter" idx="12"/>
          </p:nvPr>
        </p:nvSpPr>
        <p:spPr bwMode="auto">
          <a:noFill/>
          <a:ln>
            <a:miter lim="800000"/>
            <a:headEnd/>
            <a:tailEnd/>
          </a:ln>
        </p:spPr>
        <p:txBody>
          <a:bodyPr/>
          <a:lstStyle/>
          <a:p>
            <a:fld id="{A2097E4D-3826-4105-9D6F-F53CA5A7ACE9}" type="slidenum">
              <a:rPr lang="es-ES" smtClean="0"/>
              <a:pPr/>
              <a:t>12</a:t>
            </a:fld>
            <a:endParaRPr lang="es-ES" smtClean="0"/>
          </a:p>
        </p:txBody>
      </p:sp>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Marcador de número de diapositiva"/>
          <p:cNvSpPr>
            <a:spLocks noGrp="1"/>
          </p:cNvSpPr>
          <p:nvPr>
            <p:ph type="sldNum" sz="quarter" idx="12"/>
          </p:nvPr>
        </p:nvSpPr>
        <p:spPr bwMode="auto">
          <a:noFill/>
          <a:ln>
            <a:miter lim="800000"/>
            <a:headEnd/>
            <a:tailEnd/>
          </a:ln>
        </p:spPr>
        <p:txBody>
          <a:bodyPr/>
          <a:lstStyle/>
          <a:p>
            <a:fld id="{4073F704-1F8B-484B-ACE7-60099D4E86F3}" type="slidenum">
              <a:rPr lang="es-ES" smtClean="0"/>
              <a:pPr/>
              <a:t>13</a:t>
            </a:fld>
            <a:endParaRPr lang="es-ES" smtClean="0"/>
          </a:p>
        </p:txBody>
      </p:sp>
      <p:pic>
        <p:nvPicPr>
          <p:cNvPr id="24579" name="Picture 7"/>
          <p:cNvPicPr>
            <a:picLocks noChangeAspect="1" noChangeArrowheads="1"/>
          </p:cNvPicPr>
          <p:nvPr/>
        </p:nvPicPr>
        <p:blipFill>
          <a:blip r:embed="rId2" cstate="print"/>
          <a:srcRect/>
          <a:stretch>
            <a:fillRect/>
          </a:stretch>
        </p:blipFill>
        <p:spPr bwMode="auto">
          <a:xfrm>
            <a:off x="263525" y="11087100"/>
            <a:ext cx="571500" cy="133350"/>
          </a:xfrm>
          <a:prstGeom prst="rect">
            <a:avLst/>
          </a:prstGeom>
          <a:noFill/>
          <a:ln w="9525">
            <a:noFill/>
            <a:miter lim="800000"/>
            <a:headEnd/>
            <a:tailEnd/>
          </a:ln>
        </p:spPr>
      </p:pic>
      <p:pic>
        <p:nvPicPr>
          <p:cNvPr id="24580" name="Picture 5"/>
          <p:cNvPicPr>
            <a:picLocks noChangeAspect="1" noChangeArrowheads="1"/>
          </p:cNvPicPr>
          <p:nvPr/>
        </p:nvPicPr>
        <p:blipFill>
          <a:blip r:embed="rId3" cstate="print"/>
          <a:srcRect/>
          <a:stretch>
            <a:fillRect/>
          </a:stretch>
        </p:blipFill>
        <p:spPr bwMode="auto">
          <a:xfrm>
            <a:off x="254000" y="11614150"/>
            <a:ext cx="581025" cy="133350"/>
          </a:xfrm>
          <a:prstGeom prst="rect">
            <a:avLst/>
          </a:prstGeom>
          <a:noFill/>
          <a:ln w="9525">
            <a:noFill/>
            <a:miter lim="800000"/>
            <a:headEnd/>
            <a:tailEnd/>
          </a:ln>
        </p:spPr>
      </p:pic>
      <p:pic>
        <p:nvPicPr>
          <p:cNvPr id="24581" name="Picture 4"/>
          <p:cNvPicPr>
            <a:picLocks noChangeAspect="1" noChangeArrowheads="1"/>
          </p:cNvPicPr>
          <p:nvPr/>
        </p:nvPicPr>
        <p:blipFill>
          <a:blip r:embed="rId3" cstate="print"/>
          <a:srcRect/>
          <a:stretch>
            <a:fillRect/>
          </a:stretch>
        </p:blipFill>
        <p:spPr bwMode="auto">
          <a:xfrm>
            <a:off x="3670300" y="11595100"/>
            <a:ext cx="590550" cy="133350"/>
          </a:xfrm>
          <a:prstGeom prst="rect">
            <a:avLst/>
          </a:prstGeom>
          <a:noFill/>
          <a:ln w="9525">
            <a:noFill/>
            <a:miter lim="800000"/>
            <a:headEnd/>
            <a:tailEnd/>
          </a:ln>
        </p:spPr>
      </p:pic>
      <p:pic>
        <p:nvPicPr>
          <p:cNvPr id="24582" name="Picture 6"/>
          <p:cNvPicPr>
            <a:picLocks noChangeAspect="1" noChangeArrowheads="1"/>
          </p:cNvPicPr>
          <p:nvPr/>
        </p:nvPicPr>
        <p:blipFill>
          <a:blip r:embed="rId2" cstate="print"/>
          <a:srcRect/>
          <a:stretch>
            <a:fillRect/>
          </a:stretch>
        </p:blipFill>
        <p:spPr bwMode="auto">
          <a:xfrm>
            <a:off x="3302000" y="11090275"/>
            <a:ext cx="600075" cy="152400"/>
          </a:xfrm>
          <a:prstGeom prst="rect">
            <a:avLst/>
          </a:prstGeom>
          <a:noFill/>
          <a:ln w="9525">
            <a:noFill/>
            <a:miter lim="800000"/>
            <a:headEnd/>
            <a:tailEnd/>
          </a:ln>
        </p:spPr>
      </p:pic>
      <p:sp>
        <p:nvSpPr>
          <p:cNvPr id="24583" name="Rectangle 12"/>
          <p:cNvSpPr>
            <a:spLocks noChangeArrowheads="1"/>
          </p:cNvSpPr>
          <p:nvPr/>
        </p:nvSpPr>
        <p:spPr bwMode="auto">
          <a:xfrm>
            <a:off x="234950" y="-5233988"/>
            <a:ext cx="8674100" cy="0"/>
          </a:xfrm>
          <a:prstGeom prst="rect">
            <a:avLst/>
          </a:prstGeom>
          <a:noFill/>
          <a:ln w="9525">
            <a:noFill/>
            <a:miter lim="800000"/>
            <a:headEnd/>
            <a:tailEnd/>
          </a:ln>
        </p:spPr>
        <p:txBody>
          <a:bodyPr wrap="none">
            <a:spAutoFit/>
          </a:bodyPr>
          <a:lstStyle/>
          <a:p>
            <a:endParaRPr lang="es-MX"/>
          </a:p>
        </p:txBody>
      </p:sp>
      <p:sp>
        <p:nvSpPr>
          <p:cNvPr id="24584" name="Rectangle 15"/>
          <p:cNvSpPr>
            <a:spLocks noChangeArrowheads="1"/>
          </p:cNvSpPr>
          <p:nvPr/>
        </p:nvSpPr>
        <p:spPr bwMode="auto">
          <a:xfrm>
            <a:off x="234950" y="-5233988"/>
            <a:ext cx="8674100" cy="0"/>
          </a:xfrm>
          <a:prstGeom prst="rect">
            <a:avLst/>
          </a:prstGeom>
          <a:noFill/>
          <a:ln w="9525">
            <a:noFill/>
            <a:miter lim="800000"/>
            <a:headEnd/>
            <a:tailEnd/>
          </a:ln>
        </p:spPr>
        <p:txBody>
          <a:bodyPr wrap="none">
            <a:spAutoFit/>
          </a:bodyPr>
          <a:lstStyle/>
          <a:p>
            <a:endParaRPr lang="es-MX"/>
          </a:p>
        </p:txBody>
      </p:sp>
      <p:sp>
        <p:nvSpPr>
          <p:cNvPr id="24585" name="Rectangle 114"/>
          <p:cNvSpPr>
            <a:spLocks noChangeArrowheads="1"/>
          </p:cNvSpPr>
          <p:nvPr/>
        </p:nvSpPr>
        <p:spPr bwMode="auto">
          <a:xfrm>
            <a:off x="234950" y="-5233988"/>
            <a:ext cx="4356100" cy="0"/>
          </a:xfrm>
          <a:prstGeom prst="rect">
            <a:avLst/>
          </a:prstGeom>
          <a:noFill/>
          <a:ln w="9525">
            <a:noFill/>
            <a:miter lim="800000"/>
            <a:headEnd/>
            <a:tailEnd/>
          </a:ln>
        </p:spPr>
        <p:txBody>
          <a:bodyPr wrap="none">
            <a:spAutoFit/>
          </a:bodyPr>
          <a:lstStyle/>
          <a:p>
            <a:endParaRPr lang="es-MX"/>
          </a:p>
        </p:txBody>
      </p:sp>
      <p:sp>
        <p:nvSpPr>
          <p:cNvPr id="24586" name="Rectangle 116"/>
          <p:cNvSpPr>
            <a:spLocks noChangeArrowheads="1"/>
          </p:cNvSpPr>
          <p:nvPr/>
        </p:nvSpPr>
        <p:spPr bwMode="auto">
          <a:xfrm>
            <a:off x="234950" y="-5233988"/>
            <a:ext cx="4318000" cy="0"/>
          </a:xfrm>
          <a:prstGeom prst="rect">
            <a:avLst/>
          </a:prstGeom>
          <a:noFill/>
          <a:ln w="9525">
            <a:noFill/>
            <a:miter lim="800000"/>
            <a:headEnd/>
            <a:tailEnd/>
          </a:ln>
        </p:spPr>
        <p:txBody>
          <a:bodyPr wrap="none">
            <a:spAutoFit/>
          </a:bodyPr>
          <a:lstStyle/>
          <a:p>
            <a:endParaRPr lang="es-MX"/>
          </a:p>
        </p:txBody>
      </p:sp>
      <p:sp>
        <p:nvSpPr>
          <p:cNvPr id="24587" name="Rectangle 118"/>
          <p:cNvSpPr>
            <a:spLocks noChangeArrowheads="1"/>
          </p:cNvSpPr>
          <p:nvPr/>
        </p:nvSpPr>
        <p:spPr bwMode="auto">
          <a:xfrm>
            <a:off x="234950" y="-5233988"/>
            <a:ext cx="4356100" cy="0"/>
          </a:xfrm>
          <a:prstGeom prst="rect">
            <a:avLst/>
          </a:prstGeom>
          <a:noFill/>
          <a:ln w="9525">
            <a:noFill/>
            <a:miter lim="800000"/>
            <a:headEnd/>
            <a:tailEnd/>
          </a:ln>
        </p:spPr>
        <p:txBody>
          <a:bodyPr wrap="none">
            <a:spAutoFit/>
          </a:bodyPr>
          <a:lstStyle/>
          <a:p>
            <a:endParaRPr lang="es-MX"/>
          </a:p>
        </p:txBody>
      </p:sp>
      <p:sp>
        <p:nvSpPr>
          <p:cNvPr id="24588" name="Rectangle 120"/>
          <p:cNvSpPr>
            <a:spLocks noChangeArrowheads="1"/>
          </p:cNvSpPr>
          <p:nvPr/>
        </p:nvSpPr>
        <p:spPr bwMode="auto">
          <a:xfrm>
            <a:off x="234950" y="-5233988"/>
            <a:ext cx="4318000" cy="0"/>
          </a:xfrm>
          <a:prstGeom prst="rect">
            <a:avLst/>
          </a:prstGeom>
          <a:noFill/>
          <a:ln w="9525">
            <a:noFill/>
            <a:miter lim="800000"/>
            <a:headEnd/>
            <a:tailEnd/>
          </a:ln>
        </p:spPr>
        <p:txBody>
          <a:bodyPr wrap="none">
            <a:spAutoFit/>
          </a:bodyPr>
          <a:lstStyle/>
          <a:p>
            <a:endParaRPr lang="es-MX"/>
          </a:p>
        </p:txBody>
      </p:sp>
      <p:sp>
        <p:nvSpPr>
          <p:cNvPr id="24589" name="Line 711"/>
          <p:cNvSpPr>
            <a:spLocks noChangeShapeType="1"/>
          </p:cNvSpPr>
          <p:nvPr/>
        </p:nvSpPr>
        <p:spPr bwMode="auto">
          <a:xfrm>
            <a:off x="2830513" y="5038725"/>
            <a:ext cx="0" cy="0"/>
          </a:xfrm>
          <a:prstGeom prst="line">
            <a:avLst/>
          </a:prstGeom>
          <a:noFill/>
          <a:ln w="12700" cap="rnd">
            <a:solidFill>
              <a:srgbClr val="000000"/>
            </a:solidFill>
            <a:round/>
            <a:headEnd/>
            <a:tailEnd/>
          </a:ln>
        </p:spPr>
        <p:txBody>
          <a:bodyPr/>
          <a:lstStyle/>
          <a:p>
            <a:endParaRPr lang="es-ES"/>
          </a:p>
        </p:txBody>
      </p:sp>
      <p:sp>
        <p:nvSpPr>
          <p:cNvPr id="24590" name="Line 722"/>
          <p:cNvSpPr>
            <a:spLocks noChangeShapeType="1"/>
          </p:cNvSpPr>
          <p:nvPr/>
        </p:nvSpPr>
        <p:spPr bwMode="auto">
          <a:xfrm>
            <a:off x="2830513" y="5038725"/>
            <a:ext cx="0" cy="0"/>
          </a:xfrm>
          <a:prstGeom prst="line">
            <a:avLst/>
          </a:prstGeom>
          <a:noFill/>
          <a:ln w="12700" cap="rnd">
            <a:solidFill>
              <a:srgbClr val="000000"/>
            </a:solidFill>
            <a:round/>
            <a:headEnd/>
            <a:tailEnd/>
          </a:ln>
        </p:spPr>
        <p:txBody>
          <a:bodyPr/>
          <a:lstStyle/>
          <a:p>
            <a:endParaRPr lang="es-ES"/>
          </a:p>
        </p:txBody>
      </p:sp>
      <p:sp>
        <p:nvSpPr>
          <p:cNvPr id="24591" name="Line 726"/>
          <p:cNvSpPr>
            <a:spLocks noChangeShapeType="1"/>
          </p:cNvSpPr>
          <p:nvPr/>
        </p:nvSpPr>
        <p:spPr bwMode="auto">
          <a:xfrm>
            <a:off x="5230813" y="5038725"/>
            <a:ext cx="0" cy="0"/>
          </a:xfrm>
          <a:prstGeom prst="line">
            <a:avLst/>
          </a:prstGeom>
          <a:noFill/>
          <a:ln w="12700" cap="rnd">
            <a:solidFill>
              <a:srgbClr val="000000"/>
            </a:solidFill>
            <a:round/>
            <a:headEnd/>
            <a:tailEnd/>
          </a:ln>
        </p:spPr>
        <p:txBody>
          <a:bodyPr/>
          <a:lstStyle/>
          <a:p>
            <a:endParaRPr lang="es-ES"/>
          </a:p>
        </p:txBody>
      </p:sp>
      <p:sp>
        <p:nvSpPr>
          <p:cNvPr id="24592" name="Line 736"/>
          <p:cNvSpPr>
            <a:spLocks noChangeShapeType="1"/>
          </p:cNvSpPr>
          <p:nvPr/>
        </p:nvSpPr>
        <p:spPr bwMode="auto">
          <a:xfrm>
            <a:off x="2830513" y="5534025"/>
            <a:ext cx="0" cy="0"/>
          </a:xfrm>
          <a:prstGeom prst="line">
            <a:avLst/>
          </a:prstGeom>
          <a:noFill/>
          <a:ln w="12700" cap="rnd">
            <a:solidFill>
              <a:srgbClr val="000000"/>
            </a:solidFill>
            <a:round/>
            <a:headEnd/>
            <a:tailEnd/>
          </a:ln>
        </p:spPr>
        <p:txBody>
          <a:bodyPr/>
          <a:lstStyle/>
          <a:p>
            <a:endParaRPr lang="es-ES"/>
          </a:p>
        </p:txBody>
      </p:sp>
      <p:sp>
        <p:nvSpPr>
          <p:cNvPr id="24593" name="Line 741"/>
          <p:cNvSpPr>
            <a:spLocks noChangeShapeType="1"/>
          </p:cNvSpPr>
          <p:nvPr/>
        </p:nvSpPr>
        <p:spPr bwMode="auto">
          <a:xfrm>
            <a:off x="2830513" y="5534025"/>
            <a:ext cx="0" cy="0"/>
          </a:xfrm>
          <a:prstGeom prst="line">
            <a:avLst/>
          </a:prstGeom>
          <a:noFill/>
          <a:ln w="12700" cap="rnd">
            <a:solidFill>
              <a:srgbClr val="000000"/>
            </a:solidFill>
            <a:round/>
            <a:headEnd/>
            <a:tailEnd/>
          </a:ln>
        </p:spPr>
        <p:txBody>
          <a:bodyPr/>
          <a:lstStyle/>
          <a:p>
            <a:endParaRPr lang="es-ES"/>
          </a:p>
        </p:txBody>
      </p:sp>
      <p:sp>
        <p:nvSpPr>
          <p:cNvPr id="24594" name="Line 744"/>
          <p:cNvSpPr>
            <a:spLocks noChangeShapeType="1"/>
          </p:cNvSpPr>
          <p:nvPr/>
        </p:nvSpPr>
        <p:spPr bwMode="auto">
          <a:xfrm>
            <a:off x="5230813" y="5534025"/>
            <a:ext cx="0" cy="0"/>
          </a:xfrm>
          <a:prstGeom prst="line">
            <a:avLst/>
          </a:prstGeom>
          <a:noFill/>
          <a:ln w="12700" cap="rnd">
            <a:solidFill>
              <a:srgbClr val="000000"/>
            </a:solidFill>
            <a:round/>
            <a:headEnd/>
            <a:tailEnd/>
          </a:ln>
        </p:spPr>
        <p:txBody>
          <a:bodyPr/>
          <a:lstStyle/>
          <a:p>
            <a:endParaRPr lang="es-ES"/>
          </a:p>
        </p:txBody>
      </p:sp>
      <p:sp>
        <p:nvSpPr>
          <p:cNvPr id="24595" name="Line 763"/>
          <p:cNvSpPr>
            <a:spLocks noChangeShapeType="1"/>
          </p:cNvSpPr>
          <p:nvPr/>
        </p:nvSpPr>
        <p:spPr bwMode="auto">
          <a:xfrm>
            <a:off x="2830513" y="5748338"/>
            <a:ext cx="0" cy="0"/>
          </a:xfrm>
          <a:prstGeom prst="line">
            <a:avLst/>
          </a:prstGeom>
          <a:noFill/>
          <a:ln w="12700" cap="rnd">
            <a:solidFill>
              <a:srgbClr val="000000"/>
            </a:solidFill>
            <a:round/>
            <a:headEnd/>
            <a:tailEnd/>
          </a:ln>
        </p:spPr>
        <p:txBody>
          <a:bodyPr/>
          <a:lstStyle/>
          <a:p>
            <a:endParaRPr lang="es-ES"/>
          </a:p>
        </p:txBody>
      </p:sp>
      <p:sp>
        <p:nvSpPr>
          <p:cNvPr id="24596" name="Line 774"/>
          <p:cNvSpPr>
            <a:spLocks noChangeShapeType="1"/>
          </p:cNvSpPr>
          <p:nvPr/>
        </p:nvSpPr>
        <p:spPr bwMode="auto">
          <a:xfrm>
            <a:off x="2830513" y="5748338"/>
            <a:ext cx="0" cy="0"/>
          </a:xfrm>
          <a:prstGeom prst="line">
            <a:avLst/>
          </a:prstGeom>
          <a:noFill/>
          <a:ln w="12700" cap="rnd">
            <a:solidFill>
              <a:srgbClr val="000000"/>
            </a:solidFill>
            <a:round/>
            <a:headEnd/>
            <a:tailEnd/>
          </a:ln>
        </p:spPr>
        <p:txBody>
          <a:bodyPr/>
          <a:lstStyle/>
          <a:p>
            <a:endParaRPr lang="es-ES"/>
          </a:p>
        </p:txBody>
      </p:sp>
      <p:sp>
        <p:nvSpPr>
          <p:cNvPr id="24597" name="Line 778"/>
          <p:cNvSpPr>
            <a:spLocks noChangeShapeType="1"/>
          </p:cNvSpPr>
          <p:nvPr/>
        </p:nvSpPr>
        <p:spPr bwMode="auto">
          <a:xfrm>
            <a:off x="5230813" y="5748338"/>
            <a:ext cx="0" cy="0"/>
          </a:xfrm>
          <a:prstGeom prst="line">
            <a:avLst/>
          </a:prstGeom>
          <a:noFill/>
          <a:ln w="12700" cap="rnd">
            <a:solidFill>
              <a:srgbClr val="000000"/>
            </a:solidFill>
            <a:round/>
            <a:headEnd/>
            <a:tailEnd/>
          </a:ln>
        </p:spPr>
        <p:txBody>
          <a:bodyPr/>
          <a:lstStyle/>
          <a:p>
            <a:endParaRPr lang="es-ES"/>
          </a:p>
        </p:txBody>
      </p:sp>
      <p:sp>
        <p:nvSpPr>
          <p:cNvPr id="24598" name="Line 797"/>
          <p:cNvSpPr>
            <a:spLocks noChangeShapeType="1"/>
          </p:cNvSpPr>
          <p:nvPr/>
        </p:nvSpPr>
        <p:spPr bwMode="auto">
          <a:xfrm>
            <a:off x="2830513" y="5962650"/>
            <a:ext cx="0" cy="0"/>
          </a:xfrm>
          <a:prstGeom prst="line">
            <a:avLst/>
          </a:prstGeom>
          <a:noFill/>
          <a:ln w="12700" cap="rnd">
            <a:solidFill>
              <a:srgbClr val="000000"/>
            </a:solidFill>
            <a:round/>
            <a:headEnd/>
            <a:tailEnd/>
          </a:ln>
        </p:spPr>
        <p:txBody>
          <a:bodyPr/>
          <a:lstStyle/>
          <a:p>
            <a:endParaRPr lang="es-ES"/>
          </a:p>
        </p:txBody>
      </p:sp>
      <p:sp>
        <p:nvSpPr>
          <p:cNvPr id="24599" name="Line 808"/>
          <p:cNvSpPr>
            <a:spLocks noChangeShapeType="1"/>
          </p:cNvSpPr>
          <p:nvPr/>
        </p:nvSpPr>
        <p:spPr bwMode="auto">
          <a:xfrm>
            <a:off x="2830513" y="5962650"/>
            <a:ext cx="0" cy="0"/>
          </a:xfrm>
          <a:prstGeom prst="line">
            <a:avLst/>
          </a:prstGeom>
          <a:noFill/>
          <a:ln w="12700" cap="rnd">
            <a:solidFill>
              <a:srgbClr val="000000"/>
            </a:solidFill>
            <a:round/>
            <a:headEnd/>
            <a:tailEnd/>
          </a:ln>
        </p:spPr>
        <p:txBody>
          <a:bodyPr/>
          <a:lstStyle/>
          <a:p>
            <a:endParaRPr lang="es-ES"/>
          </a:p>
        </p:txBody>
      </p:sp>
      <p:sp>
        <p:nvSpPr>
          <p:cNvPr id="24600" name="Line 812"/>
          <p:cNvSpPr>
            <a:spLocks noChangeShapeType="1"/>
          </p:cNvSpPr>
          <p:nvPr/>
        </p:nvSpPr>
        <p:spPr bwMode="auto">
          <a:xfrm>
            <a:off x="5230813" y="5962650"/>
            <a:ext cx="0" cy="0"/>
          </a:xfrm>
          <a:prstGeom prst="line">
            <a:avLst/>
          </a:prstGeom>
          <a:noFill/>
          <a:ln w="12700" cap="rnd">
            <a:solidFill>
              <a:srgbClr val="000000"/>
            </a:solidFill>
            <a:round/>
            <a:headEnd/>
            <a:tailEnd/>
          </a:ln>
        </p:spPr>
        <p:txBody>
          <a:bodyPr/>
          <a:lstStyle/>
          <a:p>
            <a:endParaRPr lang="es-ES"/>
          </a:p>
        </p:txBody>
      </p:sp>
      <p:sp>
        <p:nvSpPr>
          <p:cNvPr id="24601" name="Line 831"/>
          <p:cNvSpPr>
            <a:spLocks noChangeShapeType="1"/>
          </p:cNvSpPr>
          <p:nvPr/>
        </p:nvSpPr>
        <p:spPr bwMode="auto">
          <a:xfrm>
            <a:off x="2830513" y="6176963"/>
            <a:ext cx="0" cy="0"/>
          </a:xfrm>
          <a:prstGeom prst="line">
            <a:avLst/>
          </a:prstGeom>
          <a:noFill/>
          <a:ln w="12700" cap="rnd">
            <a:solidFill>
              <a:srgbClr val="000000"/>
            </a:solidFill>
            <a:round/>
            <a:headEnd/>
            <a:tailEnd/>
          </a:ln>
        </p:spPr>
        <p:txBody>
          <a:bodyPr/>
          <a:lstStyle/>
          <a:p>
            <a:endParaRPr lang="es-ES"/>
          </a:p>
        </p:txBody>
      </p:sp>
      <p:sp>
        <p:nvSpPr>
          <p:cNvPr id="24602" name="Line 842"/>
          <p:cNvSpPr>
            <a:spLocks noChangeShapeType="1"/>
          </p:cNvSpPr>
          <p:nvPr/>
        </p:nvSpPr>
        <p:spPr bwMode="auto">
          <a:xfrm>
            <a:off x="2830513" y="6176963"/>
            <a:ext cx="0" cy="0"/>
          </a:xfrm>
          <a:prstGeom prst="line">
            <a:avLst/>
          </a:prstGeom>
          <a:noFill/>
          <a:ln w="12700" cap="rnd">
            <a:solidFill>
              <a:srgbClr val="000000"/>
            </a:solidFill>
            <a:round/>
            <a:headEnd/>
            <a:tailEnd/>
          </a:ln>
        </p:spPr>
        <p:txBody>
          <a:bodyPr/>
          <a:lstStyle/>
          <a:p>
            <a:endParaRPr lang="es-ES"/>
          </a:p>
        </p:txBody>
      </p:sp>
      <p:sp>
        <p:nvSpPr>
          <p:cNvPr id="24603" name="Line 846"/>
          <p:cNvSpPr>
            <a:spLocks noChangeShapeType="1"/>
          </p:cNvSpPr>
          <p:nvPr/>
        </p:nvSpPr>
        <p:spPr bwMode="auto">
          <a:xfrm>
            <a:off x="5230813" y="6176963"/>
            <a:ext cx="0" cy="0"/>
          </a:xfrm>
          <a:prstGeom prst="line">
            <a:avLst/>
          </a:prstGeom>
          <a:noFill/>
          <a:ln w="12700" cap="rnd">
            <a:solidFill>
              <a:srgbClr val="000000"/>
            </a:solidFill>
            <a:round/>
            <a:headEnd/>
            <a:tailEnd/>
          </a:ln>
        </p:spPr>
        <p:txBody>
          <a:bodyPr/>
          <a:lstStyle/>
          <a:p>
            <a:endParaRPr lang="es-ES"/>
          </a:p>
        </p:txBody>
      </p:sp>
      <p:sp>
        <p:nvSpPr>
          <p:cNvPr id="24604" name="Line 865"/>
          <p:cNvSpPr>
            <a:spLocks noChangeShapeType="1"/>
          </p:cNvSpPr>
          <p:nvPr/>
        </p:nvSpPr>
        <p:spPr bwMode="auto">
          <a:xfrm>
            <a:off x="2830513" y="6391275"/>
            <a:ext cx="0" cy="0"/>
          </a:xfrm>
          <a:prstGeom prst="line">
            <a:avLst/>
          </a:prstGeom>
          <a:noFill/>
          <a:ln w="12700" cap="rnd">
            <a:solidFill>
              <a:srgbClr val="000000"/>
            </a:solidFill>
            <a:round/>
            <a:headEnd/>
            <a:tailEnd/>
          </a:ln>
        </p:spPr>
        <p:txBody>
          <a:bodyPr/>
          <a:lstStyle/>
          <a:p>
            <a:endParaRPr lang="es-ES"/>
          </a:p>
        </p:txBody>
      </p:sp>
      <p:sp>
        <p:nvSpPr>
          <p:cNvPr id="24605" name="Line 876"/>
          <p:cNvSpPr>
            <a:spLocks noChangeShapeType="1"/>
          </p:cNvSpPr>
          <p:nvPr/>
        </p:nvSpPr>
        <p:spPr bwMode="auto">
          <a:xfrm>
            <a:off x="2830513" y="6391275"/>
            <a:ext cx="0" cy="0"/>
          </a:xfrm>
          <a:prstGeom prst="line">
            <a:avLst/>
          </a:prstGeom>
          <a:noFill/>
          <a:ln w="12700" cap="rnd">
            <a:solidFill>
              <a:srgbClr val="000000"/>
            </a:solidFill>
            <a:round/>
            <a:headEnd/>
            <a:tailEnd/>
          </a:ln>
        </p:spPr>
        <p:txBody>
          <a:bodyPr/>
          <a:lstStyle/>
          <a:p>
            <a:endParaRPr lang="es-ES"/>
          </a:p>
        </p:txBody>
      </p:sp>
      <p:sp>
        <p:nvSpPr>
          <p:cNvPr id="24606" name="Line 880"/>
          <p:cNvSpPr>
            <a:spLocks noChangeShapeType="1"/>
          </p:cNvSpPr>
          <p:nvPr/>
        </p:nvSpPr>
        <p:spPr bwMode="auto">
          <a:xfrm>
            <a:off x="5230813" y="6391275"/>
            <a:ext cx="0" cy="0"/>
          </a:xfrm>
          <a:prstGeom prst="line">
            <a:avLst/>
          </a:prstGeom>
          <a:noFill/>
          <a:ln w="12700" cap="rnd">
            <a:solidFill>
              <a:srgbClr val="000000"/>
            </a:solidFill>
            <a:round/>
            <a:headEnd/>
            <a:tailEnd/>
          </a:ln>
        </p:spPr>
        <p:txBody>
          <a:bodyPr/>
          <a:lstStyle/>
          <a:p>
            <a:endParaRPr lang="es-ES"/>
          </a:p>
        </p:txBody>
      </p:sp>
      <p:sp>
        <p:nvSpPr>
          <p:cNvPr id="24607" name="Line 899"/>
          <p:cNvSpPr>
            <a:spLocks noChangeShapeType="1"/>
          </p:cNvSpPr>
          <p:nvPr/>
        </p:nvSpPr>
        <p:spPr bwMode="auto">
          <a:xfrm>
            <a:off x="2830513" y="6605588"/>
            <a:ext cx="0" cy="0"/>
          </a:xfrm>
          <a:prstGeom prst="line">
            <a:avLst/>
          </a:prstGeom>
          <a:noFill/>
          <a:ln w="12700" cap="rnd">
            <a:solidFill>
              <a:srgbClr val="000000"/>
            </a:solidFill>
            <a:round/>
            <a:headEnd/>
            <a:tailEnd/>
          </a:ln>
        </p:spPr>
        <p:txBody>
          <a:bodyPr/>
          <a:lstStyle/>
          <a:p>
            <a:endParaRPr lang="es-ES"/>
          </a:p>
        </p:txBody>
      </p:sp>
      <p:sp>
        <p:nvSpPr>
          <p:cNvPr id="24608" name="Line 910"/>
          <p:cNvSpPr>
            <a:spLocks noChangeShapeType="1"/>
          </p:cNvSpPr>
          <p:nvPr/>
        </p:nvSpPr>
        <p:spPr bwMode="auto">
          <a:xfrm>
            <a:off x="2830513" y="6605588"/>
            <a:ext cx="0" cy="0"/>
          </a:xfrm>
          <a:prstGeom prst="line">
            <a:avLst/>
          </a:prstGeom>
          <a:noFill/>
          <a:ln w="12700" cap="rnd">
            <a:solidFill>
              <a:srgbClr val="000000"/>
            </a:solidFill>
            <a:round/>
            <a:headEnd/>
            <a:tailEnd/>
          </a:ln>
        </p:spPr>
        <p:txBody>
          <a:bodyPr/>
          <a:lstStyle/>
          <a:p>
            <a:endParaRPr lang="es-ES"/>
          </a:p>
        </p:txBody>
      </p:sp>
      <p:sp>
        <p:nvSpPr>
          <p:cNvPr id="24609" name="Line 914"/>
          <p:cNvSpPr>
            <a:spLocks noChangeShapeType="1"/>
          </p:cNvSpPr>
          <p:nvPr/>
        </p:nvSpPr>
        <p:spPr bwMode="auto">
          <a:xfrm>
            <a:off x="5230813" y="6605588"/>
            <a:ext cx="0" cy="0"/>
          </a:xfrm>
          <a:prstGeom prst="line">
            <a:avLst/>
          </a:prstGeom>
          <a:noFill/>
          <a:ln w="12700" cap="rnd">
            <a:solidFill>
              <a:srgbClr val="000000"/>
            </a:solidFill>
            <a:round/>
            <a:headEnd/>
            <a:tailEnd/>
          </a:ln>
        </p:spPr>
        <p:txBody>
          <a:bodyPr/>
          <a:lstStyle/>
          <a:p>
            <a:endParaRPr lang="es-ES"/>
          </a:p>
        </p:txBody>
      </p:sp>
      <p:sp>
        <p:nvSpPr>
          <p:cNvPr id="24610" name="Line 933"/>
          <p:cNvSpPr>
            <a:spLocks noChangeShapeType="1"/>
          </p:cNvSpPr>
          <p:nvPr/>
        </p:nvSpPr>
        <p:spPr bwMode="auto">
          <a:xfrm>
            <a:off x="2830513" y="6819900"/>
            <a:ext cx="0" cy="0"/>
          </a:xfrm>
          <a:prstGeom prst="line">
            <a:avLst/>
          </a:prstGeom>
          <a:noFill/>
          <a:ln w="12700" cap="rnd">
            <a:solidFill>
              <a:srgbClr val="000000"/>
            </a:solidFill>
            <a:round/>
            <a:headEnd/>
            <a:tailEnd/>
          </a:ln>
        </p:spPr>
        <p:txBody>
          <a:bodyPr/>
          <a:lstStyle/>
          <a:p>
            <a:endParaRPr lang="es-ES"/>
          </a:p>
        </p:txBody>
      </p:sp>
      <p:sp>
        <p:nvSpPr>
          <p:cNvPr id="24611" name="Line 944"/>
          <p:cNvSpPr>
            <a:spLocks noChangeShapeType="1"/>
          </p:cNvSpPr>
          <p:nvPr/>
        </p:nvSpPr>
        <p:spPr bwMode="auto">
          <a:xfrm>
            <a:off x="2830513" y="6819900"/>
            <a:ext cx="0" cy="0"/>
          </a:xfrm>
          <a:prstGeom prst="line">
            <a:avLst/>
          </a:prstGeom>
          <a:noFill/>
          <a:ln w="12700" cap="rnd">
            <a:solidFill>
              <a:srgbClr val="000000"/>
            </a:solidFill>
            <a:round/>
            <a:headEnd/>
            <a:tailEnd/>
          </a:ln>
        </p:spPr>
        <p:txBody>
          <a:bodyPr/>
          <a:lstStyle/>
          <a:p>
            <a:endParaRPr lang="es-ES"/>
          </a:p>
        </p:txBody>
      </p:sp>
      <p:sp>
        <p:nvSpPr>
          <p:cNvPr id="24612" name="Line 948"/>
          <p:cNvSpPr>
            <a:spLocks noChangeShapeType="1"/>
          </p:cNvSpPr>
          <p:nvPr/>
        </p:nvSpPr>
        <p:spPr bwMode="auto">
          <a:xfrm>
            <a:off x="5230813" y="6819900"/>
            <a:ext cx="0" cy="0"/>
          </a:xfrm>
          <a:prstGeom prst="line">
            <a:avLst/>
          </a:prstGeom>
          <a:noFill/>
          <a:ln w="12700" cap="rnd">
            <a:solidFill>
              <a:srgbClr val="000000"/>
            </a:solidFill>
            <a:round/>
            <a:headEnd/>
            <a:tailEnd/>
          </a:ln>
        </p:spPr>
        <p:txBody>
          <a:bodyPr/>
          <a:lstStyle/>
          <a:p>
            <a:endParaRPr lang="es-ES"/>
          </a:p>
        </p:txBody>
      </p:sp>
      <p:sp>
        <p:nvSpPr>
          <p:cNvPr id="24613" name="Line 967"/>
          <p:cNvSpPr>
            <a:spLocks noChangeShapeType="1"/>
          </p:cNvSpPr>
          <p:nvPr/>
        </p:nvSpPr>
        <p:spPr bwMode="auto">
          <a:xfrm>
            <a:off x="2830513" y="7034213"/>
            <a:ext cx="0" cy="0"/>
          </a:xfrm>
          <a:prstGeom prst="line">
            <a:avLst/>
          </a:prstGeom>
          <a:noFill/>
          <a:ln w="12700" cap="rnd">
            <a:solidFill>
              <a:srgbClr val="000000"/>
            </a:solidFill>
            <a:round/>
            <a:headEnd/>
            <a:tailEnd/>
          </a:ln>
        </p:spPr>
        <p:txBody>
          <a:bodyPr/>
          <a:lstStyle/>
          <a:p>
            <a:endParaRPr lang="es-ES"/>
          </a:p>
        </p:txBody>
      </p:sp>
      <p:sp>
        <p:nvSpPr>
          <p:cNvPr id="24614" name="Line 978"/>
          <p:cNvSpPr>
            <a:spLocks noChangeShapeType="1"/>
          </p:cNvSpPr>
          <p:nvPr/>
        </p:nvSpPr>
        <p:spPr bwMode="auto">
          <a:xfrm>
            <a:off x="2830513" y="7034213"/>
            <a:ext cx="0" cy="0"/>
          </a:xfrm>
          <a:prstGeom prst="line">
            <a:avLst/>
          </a:prstGeom>
          <a:noFill/>
          <a:ln w="12700" cap="rnd">
            <a:solidFill>
              <a:srgbClr val="000000"/>
            </a:solidFill>
            <a:round/>
            <a:headEnd/>
            <a:tailEnd/>
          </a:ln>
        </p:spPr>
        <p:txBody>
          <a:bodyPr/>
          <a:lstStyle/>
          <a:p>
            <a:endParaRPr lang="es-ES"/>
          </a:p>
        </p:txBody>
      </p:sp>
      <p:sp>
        <p:nvSpPr>
          <p:cNvPr id="24615" name="Line 982"/>
          <p:cNvSpPr>
            <a:spLocks noChangeShapeType="1"/>
          </p:cNvSpPr>
          <p:nvPr/>
        </p:nvSpPr>
        <p:spPr bwMode="auto">
          <a:xfrm>
            <a:off x="5230813" y="7034213"/>
            <a:ext cx="0" cy="0"/>
          </a:xfrm>
          <a:prstGeom prst="line">
            <a:avLst/>
          </a:prstGeom>
          <a:noFill/>
          <a:ln w="12700" cap="rnd">
            <a:solidFill>
              <a:srgbClr val="000000"/>
            </a:solidFill>
            <a:round/>
            <a:headEnd/>
            <a:tailEnd/>
          </a:ln>
        </p:spPr>
        <p:txBody>
          <a:bodyPr/>
          <a:lstStyle/>
          <a:p>
            <a:endParaRPr lang="es-ES"/>
          </a:p>
        </p:txBody>
      </p:sp>
      <p:sp>
        <p:nvSpPr>
          <p:cNvPr id="24616" name="Line 1001"/>
          <p:cNvSpPr>
            <a:spLocks noChangeShapeType="1"/>
          </p:cNvSpPr>
          <p:nvPr/>
        </p:nvSpPr>
        <p:spPr bwMode="auto">
          <a:xfrm>
            <a:off x="2830513" y="7248525"/>
            <a:ext cx="0" cy="0"/>
          </a:xfrm>
          <a:prstGeom prst="line">
            <a:avLst/>
          </a:prstGeom>
          <a:noFill/>
          <a:ln w="12700" cap="rnd">
            <a:solidFill>
              <a:srgbClr val="000000"/>
            </a:solidFill>
            <a:round/>
            <a:headEnd/>
            <a:tailEnd/>
          </a:ln>
        </p:spPr>
        <p:txBody>
          <a:bodyPr/>
          <a:lstStyle/>
          <a:p>
            <a:endParaRPr lang="es-ES"/>
          </a:p>
        </p:txBody>
      </p:sp>
      <p:sp>
        <p:nvSpPr>
          <p:cNvPr id="24617" name="Line 1012"/>
          <p:cNvSpPr>
            <a:spLocks noChangeShapeType="1"/>
          </p:cNvSpPr>
          <p:nvPr/>
        </p:nvSpPr>
        <p:spPr bwMode="auto">
          <a:xfrm>
            <a:off x="2830513" y="7248525"/>
            <a:ext cx="0" cy="0"/>
          </a:xfrm>
          <a:prstGeom prst="line">
            <a:avLst/>
          </a:prstGeom>
          <a:noFill/>
          <a:ln w="12700" cap="rnd">
            <a:solidFill>
              <a:srgbClr val="000000"/>
            </a:solidFill>
            <a:round/>
            <a:headEnd/>
            <a:tailEnd/>
          </a:ln>
        </p:spPr>
        <p:txBody>
          <a:bodyPr/>
          <a:lstStyle/>
          <a:p>
            <a:endParaRPr lang="es-ES"/>
          </a:p>
        </p:txBody>
      </p:sp>
      <p:sp>
        <p:nvSpPr>
          <p:cNvPr id="24618" name="Line 1016"/>
          <p:cNvSpPr>
            <a:spLocks noChangeShapeType="1"/>
          </p:cNvSpPr>
          <p:nvPr/>
        </p:nvSpPr>
        <p:spPr bwMode="auto">
          <a:xfrm>
            <a:off x="5230813" y="7248525"/>
            <a:ext cx="0" cy="0"/>
          </a:xfrm>
          <a:prstGeom prst="line">
            <a:avLst/>
          </a:prstGeom>
          <a:noFill/>
          <a:ln w="12700" cap="rnd">
            <a:solidFill>
              <a:srgbClr val="000000"/>
            </a:solidFill>
            <a:round/>
            <a:headEnd/>
            <a:tailEnd/>
          </a:ln>
        </p:spPr>
        <p:txBody>
          <a:bodyPr/>
          <a:lstStyle/>
          <a:p>
            <a:endParaRPr lang="es-ES"/>
          </a:p>
        </p:txBody>
      </p:sp>
      <p:sp>
        <p:nvSpPr>
          <p:cNvPr id="24619" name="Line 1035"/>
          <p:cNvSpPr>
            <a:spLocks noChangeShapeType="1"/>
          </p:cNvSpPr>
          <p:nvPr/>
        </p:nvSpPr>
        <p:spPr bwMode="auto">
          <a:xfrm>
            <a:off x="2830513" y="7462838"/>
            <a:ext cx="0" cy="0"/>
          </a:xfrm>
          <a:prstGeom prst="line">
            <a:avLst/>
          </a:prstGeom>
          <a:noFill/>
          <a:ln w="12700" cap="rnd">
            <a:solidFill>
              <a:srgbClr val="000000"/>
            </a:solidFill>
            <a:round/>
            <a:headEnd/>
            <a:tailEnd/>
          </a:ln>
        </p:spPr>
        <p:txBody>
          <a:bodyPr/>
          <a:lstStyle/>
          <a:p>
            <a:endParaRPr lang="es-ES"/>
          </a:p>
        </p:txBody>
      </p:sp>
      <p:sp>
        <p:nvSpPr>
          <p:cNvPr id="24620" name="Line 1046"/>
          <p:cNvSpPr>
            <a:spLocks noChangeShapeType="1"/>
          </p:cNvSpPr>
          <p:nvPr/>
        </p:nvSpPr>
        <p:spPr bwMode="auto">
          <a:xfrm>
            <a:off x="2830513" y="7462838"/>
            <a:ext cx="0" cy="0"/>
          </a:xfrm>
          <a:prstGeom prst="line">
            <a:avLst/>
          </a:prstGeom>
          <a:noFill/>
          <a:ln w="12700" cap="rnd">
            <a:solidFill>
              <a:srgbClr val="000000"/>
            </a:solidFill>
            <a:round/>
            <a:headEnd/>
            <a:tailEnd/>
          </a:ln>
        </p:spPr>
        <p:txBody>
          <a:bodyPr/>
          <a:lstStyle/>
          <a:p>
            <a:endParaRPr lang="es-ES"/>
          </a:p>
        </p:txBody>
      </p:sp>
      <p:sp>
        <p:nvSpPr>
          <p:cNvPr id="24621" name="Line 1050"/>
          <p:cNvSpPr>
            <a:spLocks noChangeShapeType="1"/>
          </p:cNvSpPr>
          <p:nvPr/>
        </p:nvSpPr>
        <p:spPr bwMode="auto">
          <a:xfrm>
            <a:off x="5230813" y="7462838"/>
            <a:ext cx="0" cy="0"/>
          </a:xfrm>
          <a:prstGeom prst="line">
            <a:avLst/>
          </a:prstGeom>
          <a:noFill/>
          <a:ln w="12700" cap="rnd">
            <a:solidFill>
              <a:srgbClr val="000000"/>
            </a:solidFill>
            <a:round/>
            <a:headEnd/>
            <a:tailEnd/>
          </a:ln>
        </p:spPr>
        <p:txBody>
          <a:bodyPr/>
          <a:lstStyle/>
          <a:p>
            <a:endParaRPr lang="es-ES"/>
          </a:p>
        </p:txBody>
      </p:sp>
      <p:sp>
        <p:nvSpPr>
          <p:cNvPr id="24622" name="Line 1069"/>
          <p:cNvSpPr>
            <a:spLocks noChangeShapeType="1"/>
          </p:cNvSpPr>
          <p:nvPr/>
        </p:nvSpPr>
        <p:spPr bwMode="auto">
          <a:xfrm>
            <a:off x="2830513" y="7677150"/>
            <a:ext cx="0" cy="0"/>
          </a:xfrm>
          <a:prstGeom prst="line">
            <a:avLst/>
          </a:prstGeom>
          <a:noFill/>
          <a:ln w="12700" cap="rnd">
            <a:solidFill>
              <a:srgbClr val="000000"/>
            </a:solidFill>
            <a:round/>
            <a:headEnd/>
            <a:tailEnd/>
          </a:ln>
        </p:spPr>
        <p:txBody>
          <a:bodyPr/>
          <a:lstStyle/>
          <a:p>
            <a:endParaRPr lang="es-ES"/>
          </a:p>
        </p:txBody>
      </p:sp>
      <p:sp>
        <p:nvSpPr>
          <p:cNvPr id="24623" name="Line 1080"/>
          <p:cNvSpPr>
            <a:spLocks noChangeShapeType="1"/>
          </p:cNvSpPr>
          <p:nvPr/>
        </p:nvSpPr>
        <p:spPr bwMode="auto">
          <a:xfrm>
            <a:off x="2830513" y="7677150"/>
            <a:ext cx="0" cy="0"/>
          </a:xfrm>
          <a:prstGeom prst="line">
            <a:avLst/>
          </a:prstGeom>
          <a:noFill/>
          <a:ln w="12700" cap="rnd">
            <a:solidFill>
              <a:srgbClr val="000000"/>
            </a:solidFill>
            <a:round/>
            <a:headEnd/>
            <a:tailEnd/>
          </a:ln>
        </p:spPr>
        <p:txBody>
          <a:bodyPr/>
          <a:lstStyle/>
          <a:p>
            <a:endParaRPr lang="es-ES"/>
          </a:p>
        </p:txBody>
      </p:sp>
      <p:sp>
        <p:nvSpPr>
          <p:cNvPr id="24624" name="Line 1084"/>
          <p:cNvSpPr>
            <a:spLocks noChangeShapeType="1"/>
          </p:cNvSpPr>
          <p:nvPr/>
        </p:nvSpPr>
        <p:spPr bwMode="auto">
          <a:xfrm>
            <a:off x="5230813" y="7677150"/>
            <a:ext cx="0" cy="0"/>
          </a:xfrm>
          <a:prstGeom prst="line">
            <a:avLst/>
          </a:prstGeom>
          <a:noFill/>
          <a:ln w="12700" cap="rnd">
            <a:solidFill>
              <a:srgbClr val="000000"/>
            </a:solidFill>
            <a:round/>
            <a:headEnd/>
            <a:tailEnd/>
          </a:ln>
        </p:spPr>
        <p:txBody>
          <a:bodyPr/>
          <a:lstStyle/>
          <a:p>
            <a:endParaRPr lang="es-ES"/>
          </a:p>
        </p:txBody>
      </p:sp>
      <p:sp>
        <p:nvSpPr>
          <p:cNvPr id="24625" name="Line 1103"/>
          <p:cNvSpPr>
            <a:spLocks noChangeShapeType="1"/>
          </p:cNvSpPr>
          <p:nvPr/>
        </p:nvSpPr>
        <p:spPr bwMode="auto">
          <a:xfrm>
            <a:off x="2830513" y="7891463"/>
            <a:ext cx="0" cy="0"/>
          </a:xfrm>
          <a:prstGeom prst="line">
            <a:avLst/>
          </a:prstGeom>
          <a:noFill/>
          <a:ln w="12700" cap="rnd">
            <a:solidFill>
              <a:srgbClr val="000000"/>
            </a:solidFill>
            <a:round/>
            <a:headEnd/>
            <a:tailEnd/>
          </a:ln>
        </p:spPr>
        <p:txBody>
          <a:bodyPr/>
          <a:lstStyle/>
          <a:p>
            <a:endParaRPr lang="es-ES"/>
          </a:p>
        </p:txBody>
      </p:sp>
      <p:sp>
        <p:nvSpPr>
          <p:cNvPr id="24626" name="Line 1114"/>
          <p:cNvSpPr>
            <a:spLocks noChangeShapeType="1"/>
          </p:cNvSpPr>
          <p:nvPr/>
        </p:nvSpPr>
        <p:spPr bwMode="auto">
          <a:xfrm>
            <a:off x="2830513" y="7891463"/>
            <a:ext cx="0" cy="0"/>
          </a:xfrm>
          <a:prstGeom prst="line">
            <a:avLst/>
          </a:prstGeom>
          <a:noFill/>
          <a:ln w="12700" cap="rnd">
            <a:solidFill>
              <a:srgbClr val="000000"/>
            </a:solidFill>
            <a:round/>
            <a:headEnd/>
            <a:tailEnd/>
          </a:ln>
        </p:spPr>
        <p:txBody>
          <a:bodyPr/>
          <a:lstStyle/>
          <a:p>
            <a:endParaRPr lang="es-ES"/>
          </a:p>
        </p:txBody>
      </p:sp>
      <p:sp>
        <p:nvSpPr>
          <p:cNvPr id="24627" name="Line 1118"/>
          <p:cNvSpPr>
            <a:spLocks noChangeShapeType="1"/>
          </p:cNvSpPr>
          <p:nvPr/>
        </p:nvSpPr>
        <p:spPr bwMode="auto">
          <a:xfrm>
            <a:off x="5230813" y="7891463"/>
            <a:ext cx="0" cy="0"/>
          </a:xfrm>
          <a:prstGeom prst="line">
            <a:avLst/>
          </a:prstGeom>
          <a:noFill/>
          <a:ln w="12700" cap="rnd">
            <a:solidFill>
              <a:srgbClr val="000000"/>
            </a:solidFill>
            <a:round/>
            <a:headEnd/>
            <a:tailEnd/>
          </a:ln>
        </p:spPr>
        <p:txBody>
          <a:bodyPr/>
          <a:lstStyle/>
          <a:p>
            <a:endParaRPr lang="es-ES"/>
          </a:p>
        </p:txBody>
      </p:sp>
      <p:sp>
        <p:nvSpPr>
          <p:cNvPr id="24628" name="Line 1137"/>
          <p:cNvSpPr>
            <a:spLocks noChangeShapeType="1"/>
          </p:cNvSpPr>
          <p:nvPr/>
        </p:nvSpPr>
        <p:spPr bwMode="auto">
          <a:xfrm>
            <a:off x="2830513" y="8105775"/>
            <a:ext cx="0" cy="0"/>
          </a:xfrm>
          <a:prstGeom prst="line">
            <a:avLst/>
          </a:prstGeom>
          <a:noFill/>
          <a:ln w="12700" cap="rnd">
            <a:solidFill>
              <a:srgbClr val="000000"/>
            </a:solidFill>
            <a:round/>
            <a:headEnd/>
            <a:tailEnd/>
          </a:ln>
        </p:spPr>
        <p:txBody>
          <a:bodyPr/>
          <a:lstStyle/>
          <a:p>
            <a:endParaRPr lang="es-ES"/>
          </a:p>
        </p:txBody>
      </p:sp>
      <p:sp>
        <p:nvSpPr>
          <p:cNvPr id="24629" name="Line 1148"/>
          <p:cNvSpPr>
            <a:spLocks noChangeShapeType="1"/>
          </p:cNvSpPr>
          <p:nvPr/>
        </p:nvSpPr>
        <p:spPr bwMode="auto">
          <a:xfrm>
            <a:off x="2830513" y="8105775"/>
            <a:ext cx="0" cy="0"/>
          </a:xfrm>
          <a:prstGeom prst="line">
            <a:avLst/>
          </a:prstGeom>
          <a:noFill/>
          <a:ln w="12700" cap="rnd">
            <a:solidFill>
              <a:srgbClr val="000000"/>
            </a:solidFill>
            <a:round/>
            <a:headEnd/>
            <a:tailEnd/>
          </a:ln>
        </p:spPr>
        <p:txBody>
          <a:bodyPr/>
          <a:lstStyle/>
          <a:p>
            <a:endParaRPr lang="es-ES"/>
          </a:p>
        </p:txBody>
      </p:sp>
      <p:sp>
        <p:nvSpPr>
          <p:cNvPr id="24630" name="Line 1152"/>
          <p:cNvSpPr>
            <a:spLocks noChangeShapeType="1"/>
          </p:cNvSpPr>
          <p:nvPr/>
        </p:nvSpPr>
        <p:spPr bwMode="auto">
          <a:xfrm>
            <a:off x="5230813" y="8105775"/>
            <a:ext cx="0" cy="0"/>
          </a:xfrm>
          <a:prstGeom prst="line">
            <a:avLst/>
          </a:prstGeom>
          <a:noFill/>
          <a:ln w="12700" cap="rnd">
            <a:solidFill>
              <a:srgbClr val="000000"/>
            </a:solidFill>
            <a:round/>
            <a:headEnd/>
            <a:tailEnd/>
          </a:ln>
        </p:spPr>
        <p:txBody>
          <a:bodyPr/>
          <a:lstStyle/>
          <a:p>
            <a:endParaRPr lang="es-ES"/>
          </a:p>
        </p:txBody>
      </p:sp>
      <p:sp>
        <p:nvSpPr>
          <p:cNvPr id="24631" name="Line 1171"/>
          <p:cNvSpPr>
            <a:spLocks noChangeShapeType="1"/>
          </p:cNvSpPr>
          <p:nvPr/>
        </p:nvSpPr>
        <p:spPr bwMode="auto">
          <a:xfrm>
            <a:off x="2830513" y="8320088"/>
            <a:ext cx="0" cy="0"/>
          </a:xfrm>
          <a:prstGeom prst="line">
            <a:avLst/>
          </a:prstGeom>
          <a:noFill/>
          <a:ln w="12700" cap="rnd">
            <a:solidFill>
              <a:srgbClr val="000000"/>
            </a:solidFill>
            <a:round/>
            <a:headEnd/>
            <a:tailEnd/>
          </a:ln>
        </p:spPr>
        <p:txBody>
          <a:bodyPr/>
          <a:lstStyle/>
          <a:p>
            <a:endParaRPr lang="es-ES"/>
          </a:p>
        </p:txBody>
      </p:sp>
      <p:sp>
        <p:nvSpPr>
          <p:cNvPr id="24632" name="Line 1182"/>
          <p:cNvSpPr>
            <a:spLocks noChangeShapeType="1"/>
          </p:cNvSpPr>
          <p:nvPr/>
        </p:nvSpPr>
        <p:spPr bwMode="auto">
          <a:xfrm>
            <a:off x="2830513" y="8320088"/>
            <a:ext cx="0" cy="0"/>
          </a:xfrm>
          <a:prstGeom prst="line">
            <a:avLst/>
          </a:prstGeom>
          <a:noFill/>
          <a:ln w="12700" cap="rnd">
            <a:solidFill>
              <a:srgbClr val="000000"/>
            </a:solidFill>
            <a:round/>
            <a:headEnd/>
            <a:tailEnd/>
          </a:ln>
        </p:spPr>
        <p:txBody>
          <a:bodyPr/>
          <a:lstStyle/>
          <a:p>
            <a:endParaRPr lang="es-ES"/>
          </a:p>
        </p:txBody>
      </p:sp>
      <p:sp>
        <p:nvSpPr>
          <p:cNvPr id="24633" name="Line 1186"/>
          <p:cNvSpPr>
            <a:spLocks noChangeShapeType="1"/>
          </p:cNvSpPr>
          <p:nvPr/>
        </p:nvSpPr>
        <p:spPr bwMode="auto">
          <a:xfrm>
            <a:off x="5230813" y="8320088"/>
            <a:ext cx="0" cy="0"/>
          </a:xfrm>
          <a:prstGeom prst="line">
            <a:avLst/>
          </a:prstGeom>
          <a:noFill/>
          <a:ln w="12700" cap="rnd">
            <a:solidFill>
              <a:srgbClr val="000000"/>
            </a:solidFill>
            <a:round/>
            <a:headEnd/>
            <a:tailEnd/>
          </a:ln>
        </p:spPr>
        <p:txBody>
          <a:bodyPr/>
          <a:lstStyle/>
          <a:p>
            <a:endParaRPr lang="es-ES"/>
          </a:p>
        </p:txBody>
      </p:sp>
      <p:sp>
        <p:nvSpPr>
          <p:cNvPr id="24634" name="Line 1205"/>
          <p:cNvSpPr>
            <a:spLocks noChangeShapeType="1"/>
          </p:cNvSpPr>
          <p:nvPr/>
        </p:nvSpPr>
        <p:spPr bwMode="auto">
          <a:xfrm>
            <a:off x="2830513" y="8534400"/>
            <a:ext cx="0" cy="0"/>
          </a:xfrm>
          <a:prstGeom prst="line">
            <a:avLst/>
          </a:prstGeom>
          <a:noFill/>
          <a:ln w="12700" cap="rnd">
            <a:solidFill>
              <a:srgbClr val="000000"/>
            </a:solidFill>
            <a:round/>
            <a:headEnd/>
            <a:tailEnd/>
          </a:ln>
        </p:spPr>
        <p:txBody>
          <a:bodyPr/>
          <a:lstStyle/>
          <a:p>
            <a:endParaRPr lang="es-ES"/>
          </a:p>
        </p:txBody>
      </p:sp>
      <p:sp>
        <p:nvSpPr>
          <p:cNvPr id="24635" name="Line 1216"/>
          <p:cNvSpPr>
            <a:spLocks noChangeShapeType="1"/>
          </p:cNvSpPr>
          <p:nvPr/>
        </p:nvSpPr>
        <p:spPr bwMode="auto">
          <a:xfrm>
            <a:off x="2830513" y="8534400"/>
            <a:ext cx="0" cy="0"/>
          </a:xfrm>
          <a:prstGeom prst="line">
            <a:avLst/>
          </a:prstGeom>
          <a:noFill/>
          <a:ln w="12700" cap="rnd">
            <a:solidFill>
              <a:srgbClr val="000000"/>
            </a:solidFill>
            <a:round/>
            <a:headEnd/>
            <a:tailEnd/>
          </a:ln>
        </p:spPr>
        <p:txBody>
          <a:bodyPr/>
          <a:lstStyle/>
          <a:p>
            <a:endParaRPr lang="es-ES"/>
          </a:p>
        </p:txBody>
      </p:sp>
      <p:sp>
        <p:nvSpPr>
          <p:cNvPr id="24636" name="Line 1220"/>
          <p:cNvSpPr>
            <a:spLocks noChangeShapeType="1"/>
          </p:cNvSpPr>
          <p:nvPr/>
        </p:nvSpPr>
        <p:spPr bwMode="auto">
          <a:xfrm>
            <a:off x="5230813" y="8534400"/>
            <a:ext cx="0" cy="0"/>
          </a:xfrm>
          <a:prstGeom prst="line">
            <a:avLst/>
          </a:prstGeom>
          <a:noFill/>
          <a:ln w="12700" cap="rnd">
            <a:solidFill>
              <a:srgbClr val="000000"/>
            </a:solidFill>
            <a:round/>
            <a:headEnd/>
            <a:tailEnd/>
          </a:ln>
        </p:spPr>
        <p:txBody>
          <a:bodyPr/>
          <a:lstStyle/>
          <a:p>
            <a:endParaRPr lang="es-ES"/>
          </a:p>
        </p:txBody>
      </p:sp>
      <p:sp>
        <p:nvSpPr>
          <p:cNvPr id="24637" name="Line 1239"/>
          <p:cNvSpPr>
            <a:spLocks noChangeShapeType="1"/>
          </p:cNvSpPr>
          <p:nvPr/>
        </p:nvSpPr>
        <p:spPr bwMode="auto">
          <a:xfrm>
            <a:off x="2830513" y="8748713"/>
            <a:ext cx="0" cy="0"/>
          </a:xfrm>
          <a:prstGeom prst="line">
            <a:avLst/>
          </a:prstGeom>
          <a:noFill/>
          <a:ln w="12700" cap="rnd">
            <a:solidFill>
              <a:srgbClr val="000000"/>
            </a:solidFill>
            <a:round/>
            <a:headEnd/>
            <a:tailEnd/>
          </a:ln>
        </p:spPr>
        <p:txBody>
          <a:bodyPr/>
          <a:lstStyle/>
          <a:p>
            <a:endParaRPr lang="es-ES"/>
          </a:p>
        </p:txBody>
      </p:sp>
      <p:sp>
        <p:nvSpPr>
          <p:cNvPr id="24638" name="Line 1250"/>
          <p:cNvSpPr>
            <a:spLocks noChangeShapeType="1"/>
          </p:cNvSpPr>
          <p:nvPr/>
        </p:nvSpPr>
        <p:spPr bwMode="auto">
          <a:xfrm>
            <a:off x="2830513" y="8748713"/>
            <a:ext cx="0" cy="0"/>
          </a:xfrm>
          <a:prstGeom prst="line">
            <a:avLst/>
          </a:prstGeom>
          <a:noFill/>
          <a:ln w="12700" cap="rnd">
            <a:solidFill>
              <a:srgbClr val="000000"/>
            </a:solidFill>
            <a:round/>
            <a:headEnd/>
            <a:tailEnd/>
          </a:ln>
        </p:spPr>
        <p:txBody>
          <a:bodyPr/>
          <a:lstStyle/>
          <a:p>
            <a:endParaRPr lang="es-ES"/>
          </a:p>
        </p:txBody>
      </p:sp>
      <p:sp>
        <p:nvSpPr>
          <p:cNvPr id="24639" name="Line 1254"/>
          <p:cNvSpPr>
            <a:spLocks noChangeShapeType="1"/>
          </p:cNvSpPr>
          <p:nvPr/>
        </p:nvSpPr>
        <p:spPr bwMode="auto">
          <a:xfrm>
            <a:off x="5230813" y="8748713"/>
            <a:ext cx="0" cy="0"/>
          </a:xfrm>
          <a:prstGeom prst="line">
            <a:avLst/>
          </a:prstGeom>
          <a:noFill/>
          <a:ln w="12700" cap="rnd">
            <a:solidFill>
              <a:srgbClr val="000000"/>
            </a:solidFill>
            <a:round/>
            <a:headEnd/>
            <a:tailEnd/>
          </a:ln>
        </p:spPr>
        <p:txBody>
          <a:bodyPr/>
          <a:lstStyle/>
          <a:p>
            <a:endParaRPr lang="es-ES"/>
          </a:p>
        </p:txBody>
      </p:sp>
      <p:sp>
        <p:nvSpPr>
          <p:cNvPr id="24640" name="Line 1273"/>
          <p:cNvSpPr>
            <a:spLocks noChangeShapeType="1"/>
          </p:cNvSpPr>
          <p:nvPr/>
        </p:nvSpPr>
        <p:spPr bwMode="auto">
          <a:xfrm>
            <a:off x="2830513" y="8963025"/>
            <a:ext cx="0" cy="0"/>
          </a:xfrm>
          <a:prstGeom prst="line">
            <a:avLst/>
          </a:prstGeom>
          <a:noFill/>
          <a:ln w="12700" cap="rnd">
            <a:solidFill>
              <a:srgbClr val="000000"/>
            </a:solidFill>
            <a:round/>
            <a:headEnd/>
            <a:tailEnd/>
          </a:ln>
        </p:spPr>
        <p:txBody>
          <a:bodyPr/>
          <a:lstStyle/>
          <a:p>
            <a:endParaRPr lang="es-ES"/>
          </a:p>
        </p:txBody>
      </p:sp>
      <p:sp>
        <p:nvSpPr>
          <p:cNvPr id="24641" name="Line 1284"/>
          <p:cNvSpPr>
            <a:spLocks noChangeShapeType="1"/>
          </p:cNvSpPr>
          <p:nvPr/>
        </p:nvSpPr>
        <p:spPr bwMode="auto">
          <a:xfrm>
            <a:off x="2830513" y="8963025"/>
            <a:ext cx="0" cy="0"/>
          </a:xfrm>
          <a:prstGeom prst="line">
            <a:avLst/>
          </a:prstGeom>
          <a:noFill/>
          <a:ln w="12700" cap="rnd">
            <a:solidFill>
              <a:srgbClr val="000000"/>
            </a:solidFill>
            <a:round/>
            <a:headEnd/>
            <a:tailEnd/>
          </a:ln>
        </p:spPr>
        <p:txBody>
          <a:bodyPr/>
          <a:lstStyle/>
          <a:p>
            <a:endParaRPr lang="es-ES"/>
          </a:p>
        </p:txBody>
      </p:sp>
      <p:sp>
        <p:nvSpPr>
          <p:cNvPr id="24642" name="Line 1288"/>
          <p:cNvSpPr>
            <a:spLocks noChangeShapeType="1"/>
          </p:cNvSpPr>
          <p:nvPr/>
        </p:nvSpPr>
        <p:spPr bwMode="auto">
          <a:xfrm>
            <a:off x="5230813" y="8963025"/>
            <a:ext cx="0" cy="0"/>
          </a:xfrm>
          <a:prstGeom prst="line">
            <a:avLst/>
          </a:prstGeom>
          <a:noFill/>
          <a:ln w="12700" cap="rnd">
            <a:solidFill>
              <a:srgbClr val="000000"/>
            </a:solidFill>
            <a:round/>
            <a:headEnd/>
            <a:tailEnd/>
          </a:ln>
        </p:spPr>
        <p:txBody>
          <a:bodyPr/>
          <a:lstStyle/>
          <a:p>
            <a:endParaRPr lang="es-ES"/>
          </a:p>
        </p:txBody>
      </p:sp>
      <p:sp>
        <p:nvSpPr>
          <p:cNvPr id="24643" name="Line 1305"/>
          <p:cNvSpPr>
            <a:spLocks noChangeShapeType="1"/>
          </p:cNvSpPr>
          <p:nvPr/>
        </p:nvSpPr>
        <p:spPr bwMode="auto">
          <a:xfrm>
            <a:off x="2830513" y="9177338"/>
            <a:ext cx="0" cy="0"/>
          </a:xfrm>
          <a:prstGeom prst="line">
            <a:avLst/>
          </a:prstGeom>
          <a:noFill/>
          <a:ln w="12700" cap="rnd">
            <a:solidFill>
              <a:srgbClr val="000000"/>
            </a:solidFill>
            <a:round/>
            <a:headEnd/>
            <a:tailEnd/>
          </a:ln>
        </p:spPr>
        <p:txBody>
          <a:bodyPr/>
          <a:lstStyle/>
          <a:p>
            <a:endParaRPr lang="es-ES"/>
          </a:p>
        </p:txBody>
      </p:sp>
      <p:sp>
        <p:nvSpPr>
          <p:cNvPr id="24644" name="Line 1316"/>
          <p:cNvSpPr>
            <a:spLocks noChangeShapeType="1"/>
          </p:cNvSpPr>
          <p:nvPr/>
        </p:nvSpPr>
        <p:spPr bwMode="auto">
          <a:xfrm>
            <a:off x="2830513" y="9177338"/>
            <a:ext cx="0" cy="0"/>
          </a:xfrm>
          <a:prstGeom prst="line">
            <a:avLst/>
          </a:prstGeom>
          <a:noFill/>
          <a:ln w="12700" cap="rnd">
            <a:solidFill>
              <a:srgbClr val="000000"/>
            </a:solidFill>
            <a:round/>
            <a:headEnd/>
            <a:tailEnd/>
          </a:ln>
        </p:spPr>
        <p:txBody>
          <a:bodyPr/>
          <a:lstStyle/>
          <a:p>
            <a:endParaRPr lang="es-ES"/>
          </a:p>
        </p:txBody>
      </p:sp>
      <p:sp>
        <p:nvSpPr>
          <p:cNvPr id="24645" name="Line 1319"/>
          <p:cNvSpPr>
            <a:spLocks noChangeShapeType="1"/>
          </p:cNvSpPr>
          <p:nvPr/>
        </p:nvSpPr>
        <p:spPr bwMode="auto">
          <a:xfrm>
            <a:off x="5230813" y="9177338"/>
            <a:ext cx="0" cy="0"/>
          </a:xfrm>
          <a:prstGeom prst="line">
            <a:avLst/>
          </a:prstGeom>
          <a:noFill/>
          <a:ln w="12700" cap="rnd">
            <a:solidFill>
              <a:srgbClr val="000000"/>
            </a:solidFill>
            <a:round/>
            <a:headEnd/>
            <a:tailEnd/>
          </a:ln>
        </p:spPr>
        <p:txBody>
          <a:bodyPr/>
          <a:lstStyle/>
          <a:p>
            <a:endParaRPr lang="es-ES"/>
          </a:p>
        </p:txBody>
      </p:sp>
      <p:sp>
        <p:nvSpPr>
          <p:cNvPr id="24646" name="Line 1333"/>
          <p:cNvSpPr>
            <a:spLocks noChangeShapeType="1"/>
          </p:cNvSpPr>
          <p:nvPr/>
        </p:nvSpPr>
        <p:spPr bwMode="auto">
          <a:xfrm>
            <a:off x="2846388" y="9391650"/>
            <a:ext cx="0" cy="0"/>
          </a:xfrm>
          <a:prstGeom prst="line">
            <a:avLst/>
          </a:prstGeom>
          <a:noFill/>
          <a:ln w="12700" cap="rnd">
            <a:solidFill>
              <a:srgbClr val="000000"/>
            </a:solidFill>
            <a:round/>
            <a:headEnd/>
            <a:tailEnd/>
          </a:ln>
        </p:spPr>
        <p:txBody>
          <a:bodyPr/>
          <a:lstStyle/>
          <a:p>
            <a:endParaRPr lang="es-ES"/>
          </a:p>
        </p:txBody>
      </p:sp>
      <p:sp>
        <p:nvSpPr>
          <p:cNvPr id="24647" name="Line 1338"/>
          <p:cNvSpPr>
            <a:spLocks noChangeShapeType="1"/>
          </p:cNvSpPr>
          <p:nvPr/>
        </p:nvSpPr>
        <p:spPr bwMode="auto">
          <a:xfrm>
            <a:off x="2846388" y="9391650"/>
            <a:ext cx="0" cy="0"/>
          </a:xfrm>
          <a:prstGeom prst="line">
            <a:avLst/>
          </a:prstGeom>
          <a:noFill/>
          <a:ln w="12700" cap="rnd">
            <a:solidFill>
              <a:srgbClr val="000000"/>
            </a:solidFill>
            <a:round/>
            <a:headEnd/>
            <a:tailEnd/>
          </a:ln>
        </p:spPr>
        <p:txBody>
          <a:bodyPr/>
          <a:lstStyle/>
          <a:p>
            <a:endParaRPr lang="es-ES"/>
          </a:p>
        </p:txBody>
      </p:sp>
      <p:sp>
        <p:nvSpPr>
          <p:cNvPr id="24648" name="Line 1341"/>
          <p:cNvSpPr>
            <a:spLocks noChangeShapeType="1"/>
          </p:cNvSpPr>
          <p:nvPr/>
        </p:nvSpPr>
        <p:spPr bwMode="auto">
          <a:xfrm>
            <a:off x="2846388" y="9605963"/>
            <a:ext cx="0" cy="0"/>
          </a:xfrm>
          <a:prstGeom prst="line">
            <a:avLst/>
          </a:prstGeom>
          <a:noFill/>
          <a:ln w="12700" cap="rnd">
            <a:solidFill>
              <a:srgbClr val="000000"/>
            </a:solidFill>
            <a:round/>
            <a:headEnd/>
            <a:tailEnd/>
          </a:ln>
        </p:spPr>
        <p:txBody>
          <a:bodyPr/>
          <a:lstStyle/>
          <a:p>
            <a:endParaRPr lang="es-ES"/>
          </a:p>
        </p:txBody>
      </p:sp>
      <p:sp>
        <p:nvSpPr>
          <p:cNvPr id="24649" name="Line 1342"/>
          <p:cNvSpPr>
            <a:spLocks noChangeShapeType="1"/>
          </p:cNvSpPr>
          <p:nvPr/>
        </p:nvSpPr>
        <p:spPr bwMode="auto">
          <a:xfrm>
            <a:off x="2846388" y="9605963"/>
            <a:ext cx="0" cy="0"/>
          </a:xfrm>
          <a:prstGeom prst="line">
            <a:avLst/>
          </a:prstGeom>
          <a:noFill/>
          <a:ln w="12700" cap="rnd">
            <a:solidFill>
              <a:srgbClr val="000000"/>
            </a:solidFill>
            <a:round/>
            <a:headEnd/>
            <a:tailEnd/>
          </a:ln>
        </p:spPr>
        <p:txBody>
          <a:bodyPr/>
          <a:lstStyle/>
          <a:p>
            <a:endParaRPr lang="es-ES"/>
          </a:p>
        </p:txBody>
      </p:sp>
      <p:sp>
        <p:nvSpPr>
          <p:cNvPr id="24650" name="Line 1345"/>
          <p:cNvSpPr>
            <a:spLocks noChangeShapeType="1"/>
          </p:cNvSpPr>
          <p:nvPr/>
        </p:nvSpPr>
        <p:spPr bwMode="auto">
          <a:xfrm>
            <a:off x="2846388" y="9820275"/>
            <a:ext cx="0" cy="0"/>
          </a:xfrm>
          <a:prstGeom prst="line">
            <a:avLst/>
          </a:prstGeom>
          <a:noFill/>
          <a:ln w="12700" cap="rnd">
            <a:solidFill>
              <a:srgbClr val="000000"/>
            </a:solidFill>
            <a:round/>
            <a:headEnd/>
            <a:tailEnd/>
          </a:ln>
        </p:spPr>
        <p:txBody>
          <a:bodyPr/>
          <a:lstStyle/>
          <a:p>
            <a:endParaRPr lang="es-ES"/>
          </a:p>
        </p:txBody>
      </p:sp>
      <p:sp>
        <p:nvSpPr>
          <p:cNvPr id="24651" name="Line 1346"/>
          <p:cNvSpPr>
            <a:spLocks noChangeShapeType="1"/>
          </p:cNvSpPr>
          <p:nvPr/>
        </p:nvSpPr>
        <p:spPr bwMode="auto">
          <a:xfrm>
            <a:off x="2846388" y="9820275"/>
            <a:ext cx="0" cy="0"/>
          </a:xfrm>
          <a:prstGeom prst="line">
            <a:avLst/>
          </a:prstGeom>
          <a:noFill/>
          <a:ln w="12700" cap="rnd">
            <a:solidFill>
              <a:srgbClr val="000000"/>
            </a:solidFill>
            <a:round/>
            <a:headEnd/>
            <a:tailEnd/>
          </a:ln>
        </p:spPr>
        <p:txBody>
          <a:bodyPr/>
          <a:lstStyle/>
          <a:p>
            <a:endParaRPr lang="es-ES"/>
          </a:p>
        </p:txBody>
      </p:sp>
      <p:sp>
        <p:nvSpPr>
          <p:cNvPr id="24652" name="Line 1349"/>
          <p:cNvSpPr>
            <a:spLocks noChangeShapeType="1"/>
          </p:cNvSpPr>
          <p:nvPr/>
        </p:nvSpPr>
        <p:spPr bwMode="auto">
          <a:xfrm>
            <a:off x="2846388" y="10034588"/>
            <a:ext cx="0" cy="0"/>
          </a:xfrm>
          <a:prstGeom prst="line">
            <a:avLst/>
          </a:prstGeom>
          <a:noFill/>
          <a:ln w="12700" cap="rnd">
            <a:solidFill>
              <a:srgbClr val="000000"/>
            </a:solidFill>
            <a:round/>
            <a:headEnd/>
            <a:tailEnd/>
          </a:ln>
        </p:spPr>
        <p:txBody>
          <a:bodyPr/>
          <a:lstStyle/>
          <a:p>
            <a:endParaRPr lang="es-ES"/>
          </a:p>
        </p:txBody>
      </p:sp>
      <p:sp>
        <p:nvSpPr>
          <p:cNvPr id="24653" name="Line 1351"/>
          <p:cNvSpPr>
            <a:spLocks noChangeShapeType="1"/>
          </p:cNvSpPr>
          <p:nvPr/>
        </p:nvSpPr>
        <p:spPr bwMode="auto">
          <a:xfrm>
            <a:off x="2846388" y="10034588"/>
            <a:ext cx="0" cy="0"/>
          </a:xfrm>
          <a:prstGeom prst="line">
            <a:avLst/>
          </a:prstGeom>
          <a:noFill/>
          <a:ln w="12700" cap="rnd">
            <a:solidFill>
              <a:srgbClr val="000000"/>
            </a:solidFill>
            <a:round/>
            <a:headEnd/>
            <a:tailEnd/>
          </a:ln>
        </p:spPr>
        <p:txBody>
          <a:bodyPr/>
          <a:lstStyle/>
          <a:p>
            <a:endParaRPr lang="es-ES"/>
          </a:p>
        </p:txBody>
      </p:sp>
      <p:sp>
        <p:nvSpPr>
          <p:cNvPr id="24654" name="Line 1353"/>
          <p:cNvSpPr>
            <a:spLocks noChangeShapeType="1"/>
          </p:cNvSpPr>
          <p:nvPr/>
        </p:nvSpPr>
        <p:spPr bwMode="auto">
          <a:xfrm>
            <a:off x="2846388" y="10248900"/>
            <a:ext cx="0" cy="0"/>
          </a:xfrm>
          <a:prstGeom prst="line">
            <a:avLst/>
          </a:prstGeom>
          <a:noFill/>
          <a:ln w="12700" cap="rnd">
            <a:solidFill>
              <a:srgbClr val="000000"/>
            </a:solidFill>
            <a:round/>
            <a:headEnd/>
            <a:tailEnd/>
          </a:ln>
        </p:spPr>
        <p:txBody>
          <a:bodyPr/>
          <a:lstStyle/>
          <a:p>
            <a:endParaRPr lang="es-ES"/>
          </a:p>
        </p:txBody>
      </p:sp>
      <p:graphicFrame>
        <p:nvGraphicFramePr>
          <p:cNvPr id="133459" name="Group 1363"/>
          <p:cNvGraphicFramePr>
            <a:graphicFrameLocks noGrp="1"/>
          </p:cNvGraphicFramePr>
          <p:nvPr/>
        </p:nvGraphicFramePr>
        <p:xfrm>
          <a:off x="244475" y="-5224463"/>
          <a:ext cx="208280" cy="3749040"/>
        </p:xfrm>
        <a:graphic>
          <a:graphicData uri="http://schemas.openxmlformats.org/drawingml/2006/table">
            <a:tbl>
              <a:tblPr/>
              <a:tblGrid>
                <a:gridCol w="208280">
                  <a:extLst>
                    <a:ext uri="{9D8B030D-6E8A-4147-A177-3AD203B41FA5}">
                      <a16:colId xmlns:a16="http://schemas.microsoft.com/office/drawing/2014/main" val="20000"/>
                    </a:ext>
                  </a:extLst>
                </a:gridCol>
              </a:tblGrid>
              <a:tr h="200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Narrow" pitchFamily="34" charset="0"/>
                        </a:rPr>
                        <a:t>UNIVERSIDAD DE GUADALAJARA</a:t>
                      </a:r>
                      <a:endParaRPr kumimoji="0" lang="es-ES" sz="1800" b="0" i="0" u="none" strike="noStrike" cap="none" normalizeH="0" baseline="0" dirty="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3457" name="Group 1361"/>
          <p:cNvGraphicFramePr>
            <a:graphicFrameLocks noGrp="1"/>
          </p:cNvGraphicFramePr>
          <p:nvPr/>
        </p:nvGraphicFramePr>
        <p:xfrm>
          <a:off x="244475" y="11058525"/>
          <a:ext cx="208280" cy="213360"/>
        </p:xfrm>
        <a:graphic>
          <a:graphicData uri="http://schemas.openxmlformats.org/drawingml/2006/table">
            <a:tbl>
              <a:tblPr/>
              <a:tblGrid>
                <a:gridCol w="208280">
                  <a:extLst>
                    <a:ext uri="{9D8B030D-6E8A-4147-A177-3AD203B41FA5}">
                      <a16:colId xmlns:a16="http://schemas.microsoft.com/office/drawing/2014/main" val="20000"/>
                    </a:ext>
                  </a:extLst>
                </a:gridCol>
              </a:tblGrid>
              <a:tr h="200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a:rPr>
                        <a:t> </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3456" name="Group 1360"/>
          <p:cNvGraphicFramePr>
            <a:graphicFrameLocks noGrp="1"/>
          </p:cNvGraphicFramePr>
          <p:nvPr/>
        </p:nvGraphicFramePr>
        <p:xfrm>
          <a:off x="3282950" y="11071225"/>
          <a:ext cx="208280" cy="213360"/>
        </p:xfrm>
        <a:graphic>
          <a:graphicData uri="http://schemas.openxmlformats.org/drawingml/2006/table">
            <a:tbl>
              <a:tblPr/>
              <a:tblGrid>
                <a:gridCol w="208280">
                  <a:extLst>
                    <a:ext uri="{9D8B030D-6E8A-4147-A177-3AD203B41FA5}">
                      <a16:colId xmlns:a16="http://schemas.microsoft.com/office/drawing/2014/main" val="20000"/>
                    </a:ext>
                  </a:extLst>
                </a:gridCol>
              </a:tblGrid>
              <a:tr h="2000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a:rPr>
                        <a:t> </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3455" name="Group 1359"/>
          <p:cNvGraphicFramePr>
            <a:graphicFrameLocks noGrp="1"/>
          </p:cNvGraphicFramePr>
          <p:nvPr/>
        </p:nvGraphicFramePr>
        <p:xfrm>
          <a:off x="244475" y="11576050"/>
          <a:ext cx="208280" cy="213360"/>
        </p:xfrm>
        <a:graphic>
          <a:graphicData uri="http://schemas.openxmlformats.org/drawingml/2006/table">
            <a:tbl>
              <a:tblPr/>
              <a:tblGrid>
                <a:gridCol w="208280">
                  <a:extLst>
                    <a:ext uri="{9D8B030D-6E8A-4147-A177-3AD203B41FA5}">
                      <a16:colId xmlns:a16="http://schemas.microsoft.com/office/drawing/2014/main" val="20000"/>
                    </a:ext>
                  </a:extLst>
                </a:gridCol>
              </a:tblGrid>
              <a:tr h="200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a:rPr>
                        <a:t> </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3454" name="Group 1358"/>
          <p:cNvGraphicFramePr>
            <a:graphicFrameLocks noGrp="1"/>
          </p:cNvGraphicFramePr>
          <p:nvPr/>
        </p:nvGraphicFramePr>
        <p:xfrm>
          <a:off x="3660775" y="11576050"/>
          <a:ext cx="208280" cy="213360"/>
        </p:xfrm>
        <a:graphic>
          <a:graphicData uri="http://schemas.openxmlformats.org/drawingml/2006/table">
            <a:tbl>
              <a:tblPr/>
              <a:tblGrid>
                <a:gridCol w="208280">
                  <a:extLst>
                    <a:ext uri="{9D8B030D-6E8A-4147-A177-3AD203B41FA5}">
                      <a16:colId xmlns:a16="http://schemas.microsoft.com/office/drawing/2014/main" val="20000"/>
                    </a:ext>
                  </a:extLst>
                </a:gridCol>
              </a:tblGrid>
              <a:tr h="2000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a:rPr>
                        <a:t> </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4681" name="Picture 106"/>
          <p:cNvPicPr>
            <a:picLocks noChangeAspect="1" noChangeArrowheads="1"/>
          </p:cNvPicPr>
          <p:nvPr/>
        </p:nvPicPr>
        <p:blipFill>
          <a:blip r:embed="rId4" cstate="print"/>
          <a:srcRect/>
          <a:stretch>
            <a:fillRect/>
          </a:stretch>
        </p:blipFill>
        <p:spPr bwMode="auto">
          <a:xfrm>
            <a:off x="1143000" y="762000"/>
            <a:ext cx="7848600" cy="53340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p:cNvSpPr>
          <p:nvPr>
            <p:ph idx="1"/>
          </p:nvPr>
        </p:nvSpPr>
        <p:spPr>
          <a:xfrm>
            <a:off x="1043608" y="836712"/>
            <a:ext cx="7488832" cy="5616623"/>
          </a:xfrm>
        </p:spPr>
        <p:txBody>
          <a:bodyPr>
            <a:noAutofit/>
          </a:bodyPr>
          <a:lstStyle/>
          <a:p>
            <a:pPr marL="609600" indent="-609600" algn="ctr" eaLnBrk="1" hangingPunct="1">
              <a:lnSpc>
                <a:spcPct val="80000"/>
              </a:lnSpc>
              <a:buFont typeface="Wingdings 2" pitchFamily="18" charset="2"/>
              <a:buNone/>
            </a:pPr>
            <a:endParaRPr lang="es-MX" sz="1000" b="1" dirty="0" smtClean="0">
              <a:solidFill>
                <a:srgbClr val="663300"/>
              </a:solidFill>
              <a:latin typeface="Calibri" pitchFamily="34" charset="0"/>
            </a:endParaRPr>
          </a:p>
          <a:p>
            <a:pPr marL="609600" indent="-609600" algn="ctr" eaLnBrk="1" hangingPunct="1">
              <a:lnSpc>
                <a:spcPct val="80000"/>
              </a:lnSpc>
              <a:buFont typeface="Wingdings 2" pitchFamily="18" charset="2"/>
              <a:buNone/>
            </a:pPr>
            <a:r>
              <a:rPr lang="es-MX" sz="1800" b="1" dirty="0" smtClean="0">
                <a:solidFill>
                  <a:schemeClr val="tx1"/>
                </a:solidFill>
                <a:latin typeface="Calibri" pitchFamily="34" charset="0"/>
              </a:rPr>
              <a:t>FORMATO No. 1.2</a:t>
            </a:r>
          </a:p>
          <a:p>
            <a:pPr marL="609600" indent="-609600" algn="ctr" eaLnBrk="1" hangingPunct="1">
              <a:lnSpc>
                <a:spcPct val="80000"/>
              </a:lnSpc>
              <a:buFont typeface="Wingdings 2" pitchFamily="18" charset="2"/>
              <a:buNone/>
            </a:pPr>
            <a:r>
              <a:rPr lang="es-MX" sz="1800" b="1" u="sng" dirty="0" smtClean="0">
                <a:solidFill>
                  <a:schemeClr val="tx1"/>
                </a:solidFill>
                <a:latin typeface="Calibri" pitchFamily="34" charset="0"/>
              </a:rPr>
              <a:t>RELACIÓN DE PERSONAL CON NOMBRAMIENTO TEMPORAL O DEFINITIVO</a:t>
            </a:r>
          </a:p>
          <a:p>
            <a:pPr marL="609600" indent="-609600" algn="ctr" eaLnBrk="1" hangingPunct="1">
              <a:lnSpc>
                <a:spcPct val="80000"/>
              </a:lnSpc>
              <a:buFont typeface="Wingdings 2" pitchFamily="18" charset="2"/>
              <a:buNone/>
            </a:pPr>
            <a:endParaRPr lang="es-MX" sz="1200" b="1" u="sng" dirty="0" smtClean="0">
              <a:solidFill>
                <a:schemeClr val="tx1"/>
              </a:solidFill>
              <a:latin typeface="Calibri" pitchFamily="34" charset="0"/>
            </a:endParaRPr>
          </a:p>
          <a:p>
            <a:pPr marL="609600" indent="-609600" algn="just" eaLnBrk="1" hangingPunct="1">
              <a:lnSpc>
                <a:spcPct val="80000"/>
              </a:lnSpc>
              <a:buFont typeface="Wingdings 2" pitchFamily="18" charset="2"/>
              <a:buNone/>
            </a:pPr>
            <a:r>
              <a:rPr lang="es-ES" sz="800" b="1" dirty="0" smtClean="0">
                <a:solidFill>
                  <a:schemeClr val="tx1"/>
                </a:solidFill>
              </a:rPr>
              <a:t>	</a:t>
            </a:r>
            <a:r>
              <a:rPr lang="es-ES" sz="1500" b="1" dirty="0" smtClean="0">
                <a:solidFill>
                  <a:schemeClr val="tx1"/>
                </a:solidFill>
                <a:latin typeface="Calibri" pitchFamily="34" charset="0"/>
              </a:rPr>
              <a:t>En este formato se relacionará el personal adscrito, con nombramiento temporal o definitivo, que trabaja en cada Entidad o Dependencia, Unidad, Área o Proyecto, incluyendo aquel que se encuentre comisionado a otra o de otra Entidad o Dependencia, indicando esa condición en el espacio de observaciones y el nombre de la Entidad o Dependencia donde esta comisionado o el nombre de la Dependencia que lo comisionó. </a:t>
            </a:r>
          </a:p>
          <a:p>
            <a:pPr marL="609600" indent="-609600">
              <a:lnSpc>
                <a:spcPct val="80000"/>
              </a:lnSpc>
              <a:buFont typeface="Wingdings 2" pitchFamily="18" charset="2"/>
              <a:buNone/>
            </a:pPr>
            <a:r>
              <a:rPr lang="es-ES" sz="1500" b="1" dirty="0" smtClean="0">
                <a:solidFill>
                  <a:schemeClr val="tx1"/>
                </a:solidFill>
                <a:latin typeface="Calibri" pitchFamily="34" charset="0"/>
              </a:rPr>
              <a:t>	CÓDIGO. </a:t>
            </a:r>
            <a:r>
              <a:rPr lang="es-ES" sz="1500" dirty="0" smtClean="0">
                <a:solidFill>
                  <a:schemeClr val="tx1"/>
                </a:solidFill>
                <a:latin typeface="Calibri" pitchFamily="34" charset="0"/>
              </a:rPr>
              <a:t>Asentar el número de código del personal para efectos de control universitario.</a:t>
            </a:r>
          </a:p>
          <a:p>
            <a:pPr marL="609600" indent="-609600">
              <a:lnSpc>
                <a:spcPct val="80000"/>
              </a:lnSpc>
              <a:buFont typeface="Wingdings 2" pitchFamily="18" charset="2"/>
              <a:buNone/>
            </a:pPr>
            <a:r>
              <a:rPr lang="es-ES" sz="1500" b="1" dirty="0" smtClean="0">
                <a:solidFill>
                  <a:schemeClr val="tx1"/>
                </a:solidFill>
                <a:latin typeface="Calibri" pitchFamily="34" charset="0"/>
              </a:rPr>
              <a:t>	NOMBRE. </a:t>
            </a:r>
            <a:r>
              <a:rPr lang="es-ES" sz="1500" dirty="0" smtClean="0">
                <a:solidFill>
                  <a:schemeClr val="tx1"/>
                </a:solidFill>
                <a:latin typeface="Calibri" pitchFamily="34" charset="0"/>
              </a:rPr>
              <a:t>Anotar el nombre completo del personal.</a:t>
            </a:r>
          </a:p>
          <a:p>
            <a:pPr marL="609600" indent="-609600">
              <a:lnSpc>
                <a:spcPct val="80000"/>
              </a:lnSpc>
              <a:buFont typeface="Wingdings 2" pitchFamily="18" charset="2"/>
              <a:buNone/>
            </a:pPr>
            <a:r>
              <a:rPr lang="es-ES" sz="1500" b="1" dirty="0" smtClean="0">
                <a:solidFill>
                  <a:schemeClr val="tx1"/>
                </a:solidFill>
                <a:latin typeface="Calibri" pitchFamily="34" charset="0"/>
              </a:rPr>
              <a:t>	NOMBRAMIENTO. </a:t>
            </a:r>
            <a:r>
              <a:rPr lang="es-ES" sz="1500" dirty="0" smtClean="0">
                <a:solidFill>
                  <a:schemeClr val="tx1"/>
                </a:solidFill>
                <a:latin typeface="Calibri" pitchFamily="34" charset="0"/>
              </a:rPr>
              <a:t>Escribir el tipo de nombramiento del personal temporal o definitivo.</a:t>
            </a:r>
            <a:r>
              <a:rPr lang="es-ES" sz="1500" b="1" dirty="0" smtClean="0">
                <a:solidFill>
                  <a:schemeClr val="tx1"/>
                </a:solidFill>
                <a:latin typeface="Calibri" pitchFamily="34" charset="0"/>
              </a:rPr>
              <a:t> </a:t>
            </a:r>
          </a:p>
          <a:p>
            <a:pPr marL="609600" indent="-609600">
              <a:lnSpc>
                <a:spcPct val="80000"/>
              </a:lnSpc>
              <a:buFont typeface="Wingdings 2" pitchFamily="18" charset="2"/>
              <a:buNone/>
            </a:pPr>
            <a:r>
              <a:rPr lang="es-ES" sz="1500" b="1" dirty="0" smtClean="0">
                <a:solidFill>
                  <a:schemeClr val="tx1"/>
                </a:solidFill>
                <a:latin typeface="Calibri" pitchFamily="34" charset="0"/>
              </a:rPr>
              <a:t>	HORAS. </a:t>
            </a:r>
            <a:r>
              <a:rPr lang="es-ES" sz="1500" dirty="0" smtClean="0">
                <a:solidFill>
                  <a:schemeClr val="tx1"/>
                </a:solidFill>
                <a:latin typeface="Calibri" pitchFamily="34" charset="0"/>
              </a:rPr>
              <a:t>Registrar la carga horaria del personal.</a:t>
            </a:r>
          </a:p>
          <a:p>
            <a:pPr marL="609600" indent="-609600">
              <a:lnSpc>
                <a:spcPct val="80000"/>
              </a:lnSpc>
              <a:buSzPct val="82000"/>
              <a:buFont typeface="Wingdings 2" pitchFamily="18" charset="2"/>
              <a:buNone/>
            </a:pPr>
            <a:r>
              <a:rPr lang="es-ES" sz="1500" b="1" dirty="0" smtClean="0">
                <a:solidFill>
                  <a:schemeClr val="tx1"/>
                </a:solidFill>
                <a:latin typeface="Calibri" pitchFamily="34" charset="0"/>
              </a:rPr>
              <a:t>	VIGENCIA AL. </a:t>
            </a:r>
            <a:r>
              <a:rPr lang="es-ES" sz="1500" dirty="0" smtClean="0">
                <a:solidFill>
                  <a:schemeClr val="tx1"/>
                </a:solidFill>
                <a:latin typeface="Calibri" pitchFamily="34" charset="0"/>
              </a:rPr>
              <a:t>Registrar la fecha de terminación del nombramiento temporal .</a:t>
            </a:r>
            <a:endParaRPr lang="es-MX" sz="1500" dirty="0" smtClean="0">
              <a:solidFill>
                <a:schemeClr val="tx1"/>
              </a:solidFill>
              <a:latin typeface="Calibri" pitchFamily="34" charset="0"/>
            </a:endParaRPr>
          </a:p>
          <a:p>
            <a:pPr marL="609600" indent="-609600">
              <a:lnSpc>
                <a:spcPct val="80000"/>
              </a:lnSpc>
              <a:buFont typeface="Wingdings 2" pitchFamily="18" charset="2"/>
              <a:buNone/>
            </a:pPr>
            <a:r>
              <a:rPr lang="es-ES" sz="1500" b="1" dirty="0" smtClean="0">
                <a:solidFill>
                  <a:schemeClr val="tx1"/>
                </a:solidFill>
                <a:latin typeface="Calibri" pitchFamily="34" charset="0"/>
              </a:rPr>
              <a:t>	PUESTO. </a:t>
            </a:r>
            <a:r>
              <a:rPr lang="es-ES" sz="1500" dirty="0" smtClean="0">
                <a:solidFill>
                  <a:schemeClr val="tx1"/>
                </a:solidFill>
                <a:latin typeface="Calibri" pitchFamily="34" charset="0"/>
              </a:rPr>
              <a:t>Indicar el puesto (actividad) que desempeña el personal relacionado.</a:t>
            </a:r>
          </a:p>
          <a:p>
            <a:pPr marL="609600" indent="-609600">
              <a:lnSpc>
                <a:spcPct val="40000"/>
              </a:lnSpc>
              <a:buFont typeface="Wingdings 2" pitchFamily="18" charset="2"/>
              <a:buNone/>
            </a:pPr>
            <a:endParaRPr lang="es-ES" sz="1500" dirty="0" smtClean="0">
              <a:solidFill>
                <a:schemeClr val="tx1"/>
              </a:solidFill>
              <a:latin typeface="Calibri" pitchFamily="34" charset="0"/>
            </a:endParaRPr>
          </a:p>
          <a:p>
            <a:pPr marL="609600" indent="-609600">
              <a:lnSpc>
                <a:spcPct val="80000"/>
              </a:lnSpc>
              <a:buFont typeface="Wingdings 2" pitchFamily="18" charset="2"/>
              <a:buNone/>
            </a:pPr>
            <a:r>
              <a:rPr lang="es-ES" sz="1500" b="1" dirty="0" smtClean="0">
                <a:solidFill>
                  <a:schemeClr val="tx1"/>
                </a:solidFill>
                <a:latin typeface="Calibri" pitchFamily="34" charset="0"/>
              </a:rPr>
              <a:t>	OBSERVACIONES. </a:t>
            </a:r>
            <a:r>
              <a:rPr lang="es-ES" sz="1500" dirty="0" smtClean="0">
                <a:solidFill>
                  <a:schemeClr val="tx1"/>
                </a:solidFill>
                <a:latin typeface="Calibri" pitchFamily="34" charset="0"/>
              </a:rPr>
              <a:t>Describir las observaciones que aclaren o amplíen la información del personal.</a:t>
            </a:r>
          </a:p>
          <a:p>
            <a:pPr marL="609600" indent="-609600">
              <a:lnSpc>
                <a:spcPct val="80000"/>
              </a:lnSpc>
              <a:buFont typeface="Wingdings 2" pitchFamily="18" charset="2"/>
              <a:buNone/>
            </a:pPr>
            <a:endParaRPr lang="es-ES" sz="800" dirty="0" smtClean="0">
              <a:solidFill>
                <a:schemeClr val="tx1"/>
              </a:solidFill>
              <a:latin typeface="Calibri" pitchFamily="34" charset="0"/>
            </a:endParaRPr>
          </a:p>
          <a:p>
            <a:pPr marL="609600" indent="-609600" algn="just">
              <a:lnSpc>
                <a:spcPct val="80000"/>
              </a:lnSpc>
              <a:buFont typeface="Wingdings 2" pitchFamily="18" charset="2"/>
              <a:buNone/>
            </a:pPr>
            <a:r>
              <a:rPr lang="es-ES" sz="1500" b="1" dirty="0" smtClean="0">
                <a:solidFill>
                  <a:schemeClr val="tx1"/>
                </a:solidFill>
                <a:latin typeface="Calibri" pitchFamily="34" charset="0"/>
              </a:rPr>
              <a:t>	</a:t>
            </a:r>
            <a:endParaRPr lang="es-ES" sz="1000" b="1" dirty="0" smtClean="0">
              <a:solidFill>
                <a:srgbClr val="663300"/>
              </a:solidFill>
              <a:latin typeface="Calibri" pitchFamily="34" charset="0"/>
            </a:endParaRPr>
          </a:p>
        </p:txBody>
      </p:sp>
      <p:sp>
        <p:nvSpPr>
          <p:cNvPr id="25602" name="5 Marcador de número de diapositiva"/>
          <p:cNvSpPr>
            <a:spLocks noGrp="1"/>
          </p:cNvSpPr>
          <p:nvPr>
            <p:ph type="sldNum" sz="quarter" idx="12"/>
          </p:nvPr>
        </p:nvSpPr>
        <p:spPr bwMode="auto">
          <a:noFill/>
          <a:ln>
            <a:miter lim="800000"/>
            <a:headEnd/>
            <a:tailEnd/>
          </a:ln>
        </p:spPr>
        <p:txBody>
          <a:bodyPr/>
          <a:lstStyle/>
          <a:p>
            <a:fld id="{E9EEE9F0-EFC7-4FA3-BA81-C24C49E1558A}" type="slidenum">
              <a:rPr lang="es-ES" smtClean="0"/>
              <a:pPr/>
              <a:t>14</a:t>
            </a:fld>
            <a:endParaRPr lang="es-ES" smtClean="0"/>
          </a:p>
        </p:txBody>
      </p: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Marcador de número de diapositiva"/>
          <p:cNvSpPr>
            <a:spLocks noGrp="1"/>
          </p:cNvSpPr>
          <p:nvPr>
            <p:ph type="sldNum" sz="quarter" idx="12"/>
          </p:nvPr>
        </p:nvSpPr>
        <p:spPr bwMode="auto">
          <a:noFill/>
          <a:ln>
            <a:miter lim="800000"/>
            <a:headEnd/>
            <a:tailEnd/>
          </a:ln>
        </p:spPr>
        <p:txBody>
          <a:bodyPr/>
          <a:lstStyle/>
          <a:p>
            <a:fld id="{32D5FA43-7E71-4DE1-B564-639CF1C970B6}" type="slidenum">
              <a:rPr lang="es-ES" smtClean="0"/>
              <a:pPr/>
              <a:t>15</a:t>
            </a:fld>
            <a:endParaRPr lang="es-ES" smtClean="0"/>
          </a:p>
        </p:txBody>
      </p:sp>
      <p:pic>
        <p:nvPicPr>
          <p:cNvPr id="26627" name="Picture 4"/>
          <p:cNvPicPr>
            <a:picLocks noChangeAspect="1" noChangeArrowheads="1"/>
          </p:cNvPicPr>
          <p:nvPr/>
        </p:nvPicPr>
        <p:blipFill>
          <a:blip r:embed="rId2" cstate="print"/>
          <a:srcRect/>
          <a:stretch>
            <a:fillRect/>
          </a:stretch>
        </p:blipFill>
        <p:spPr bwMode="auto">
          <a:xfrm>
            <a:off x="1071563" y="771525"/>
            <a:ext cx="7924800" cy="531495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p:cNvSpPr>
          <p:nvPr>
            <p:ph idx="1"/>
          </p:nvPr>
        </p:nvSpPr>
        <p:spPr>
          <a:xfrm>
            <a:off x="1096206" y="188641"/>
            <a:ext cx="7652258" cy="6383610"/>
          </a:xfrm>
        </p:spPr>
        <p:txBody>
          <a:bodyPr>
            <a:noAutofit/>
          </a:bodyPr>
          <a:lstStyle/>
          <a:p>
            <a:pPr marL="533400" indent="-533400" algn="ctr" eaLnBrk="1" hangingPunct="1">
              <a:lnSpc>
                <a:spcPct val="90000"/>
              </a:lnSpc>
              <a:buFont typeface="Wingdings 2" pitchFamily="18" charset="2"/>
              <a:buNone/>
            </a:pPr>
            <a:r>
              <a:rPr lang="es-MX" sz="1600" b="1" dirty="0" smtClean="0">
                <a:solidFill>
                  <a:schemeClr val="tx1"/>
                </a:solidFill>
                <a:latin typeface="Calibri" pitchFamily="34" charset="0"/>
              </a:rPr>
              <a:t>FORMATO No. 1.3</a:t>
            </a:r>
          </a:p>
          <a:p>
            <a:pPr marL="533400" indent="-533400" algn="ctr" eaLnBrk="1" hangingPunct="1">
              <a:lnSpc>
                <a:spcPct val="90000"/>
              </a:lnSpc>
              <a:buFont typeface="Wingdings 2" pitchFamily="18" charset="2"/>
              <a:buNone/>
            </a:pPr>
            <a:r>
              <a:rPr lang="es-MX" sz="1600" b="1" u="sng" dirty="0" smtClean="0">
                <a:solidFill>
                  <a:schemeClr val="tx1"/>
                </a:solidFill>
                <a:latin typeface="Calibri" pitchFamily="34" charset="0"/>
              </a:rPr>
              <a:t>RELACIÓN DE PERSONAL CON CONTRATO LABORAL Y DE HONORARIOS (ASIMILABLES O PUROS)</a:t>
            </a:r>
          </a:p>
          <a:p>
            <a:pPr marL="533400" indent="-533400" algn="just">
              <a:buFont typeface="Wingdings 2" pitchFamily="18" charset="2"/>
              <a:buNone/>
            </a:pPr>
            <a:r>
              <a:rPr lang="es-ES" sz="1400" b="1" dirty="0" smtClean="0">
                <a:solidFill>
                  <a:schemeClr val="tx1"/>
                </a:solidFill>
              </a:rPr>
              <a:t>	</a:t>
            </a:r>
            <a:r>
              <a:rPr lang="es-ES" sz="1400" b="1" dirty="0" smtClean="0">
                <a:solidFill>
                  <a:schemeClr val="tx1"/>
                </a:solidFill>
                <a:latin typeface="Calibri" pitchFamily="34" charset="0"/>
              </a:rPr>
              <a:t>En este formato se relacionará el personal que tiene Contrato Laboral y de Honorarios (percepciones asimilables a salarios y Servicios Profesionales) que trabaja en cada Entidad o Dependencia, Unidad, Área o Proyecto, incluyendo aquel que se encuentre comisionado a otra o de otra Dependencia, indicando esa condición en la columna de Actividad y el nombre de la Dependencia donde esta comisionado o el nombre de la Dependencia que lo comisionó. </a:t>
            </a:r>
          </a:p>
          <a:p>
            <a:pPr marL="533400" indent="-533400" algn="just">
              <a:buFont typeface="Wingdings 2" pitchFamily="18" charset="2"/>
              <a:buNone/>
            </a:pPr>
            <a:r>
              <a:rPr lang="es-ES" sz="1400" b="1" dirty="0" smtClean="0">
                <a:solidFill>
                  <a:schemeClr val="tx1"/>
                </a:solidFill>
                <a:latin typeface="Calibri" pitchFamily="34" charset="0"/>
              </a:rPr>
              <a:t>	CÓDIGO / R.F.C. </a:t>
            </a:r>
            <a:r>
              <a:rPr lang="es-ES" sz="1400" dirty="0" smtClean="0">
                <a:solidFill>
                  <a:schemeClr val="tx1"/>
                </a:solidFill>
                <a:latin typeface="Calibri" pitchFamily="34" charset="0"/>
              </a:rPr>
              <a:t>Asentar, del personal con contrato asimilable a salarios, el número de código para efectos de control universitario, en el caso de Honorarios por servicios profesionales se registrará el R.F.C.</a:t>
            </a:r>
          </a:p>
          <a:p>
            <a:pPr marL="533400" indent="-533400" algn="just">
              <a:buFont typeface="Wingdings 2" pitchFamily="18" charset="2"/>
              <a:buNone/>
            </a:pPr>
            <a:r>
              <a:rPr lang="es-ES" sz="1400" b="1" dirty="0" smtClean="0">
                <a:solidFill>
                  <a:schemeClr val="tx1"/>
                </a:solidFill>
                <a:latin typeface="Calibri" pitchFamily="34" charset="0"/>
              </a:rPr>
              <a:t>	NOMBRE. </a:t>
            </a:r>
            <a:r>
              <a:rPr lang="es-ES" sz="1400" dirty="0" smtClean="0">
                <a:solidFill>
                  <a:schemeClr val="tx1"/>
                </a:solidFill>
                <a:latin typeface="Calibri" pitchFamily="34" charset="0"/>
              </a:rPr>
              <a:t>Anotar el nombre completo del personal.</a:t>
            </a:r>
            <a:r>
              <a:rPr lang="es-ES" sz="1400" b="1" dirty="0" smtClean="0">
                <a:solidFill>
                  <a:schemeClr val="tx1"/>
                </a:solidFill>
                <a:latin typeface="Calibri" pitchFamily="34" charset="0"/>
              </a:rPr>
              <a:t>   </a:t>
            </a:r>
            <a:endParaRPr lang="pt-BR" sz="1400" b="1" dirty="0" smtClean="0">
              <a:solidFill>
                <a:schemeClr val="tx1"/>
              </a:solidFill>
              <a:latin typeface="Calibri" pitchFamily="34" charset="0"/>
            </a:endParaRPr>
          </a:p>
          <a:p>
            <a:pPr marL="533400" indent="-533400" algn="just">
              <a:buFont typeface="Wingdings 2" pitchFamily="18" charset="2"/>
              <a:buNone/>
            </a:pPr>
            <a:r>
              <a:rPr lang="pt-BR" sz="1400" b="1" dirty="0" smtClean="0">
                <a:solidFill>
                  <a:schemeClr val="tx1"/>
                </a:solidFill>
                <a:latin typeface="Calibri" pitchFamily="34" charset="0"/>
              </a:rPr>
              <a:t>	TIPO o NÚMERO DE CONTRATO. </a:t>
            </a:r>
            <a:r>
              <a:rPr lang="es-ES" sz="1400" dirty="0" smtClean="0">
                <a:solidFill>
                  <a:schemeClr val="tx1"/>
                </a:solidFill>
                <a:latin typeface="Calibri" pitchFamily="34" charset="0"/>
              </a:rPr>
              <a:t>Asentar el número o clave con el que se identifica el contrato e identificar el tipo de relación laboral del personal (Asimilable o servicios personales), ordenado de manera alfabética por tipo de contrato. </a:t>
            </a:r>
          </a:p>
          <a:p>
            <a:pPr marL="533400" indent="-533400" algn="just">
              <a:buFont typeface="Wingdings 2" pitchFamily="18" charset="2"/>
              <a:buNone/>
            </a:pPr>
            <a:r>
              <a:rPr lang="es-ES" sz="1400" b="1" dirty="0" smtClean="0">
                <a:solidFill>
                  <a:schemeClr val="tx1"/>
                </a:solidFill>
                <a:latin typeface="Calibri" pitchFamily="34" charset="0"/>
              </a:rPr>
              <a:t>	HORAS. </a:t>
            </a:r>
            <a:r>
              <a:rPr lang="es-ES" sz="1400" dirty="0" smtClean="0">
                <a:solidFill>
                  <a:schemeClr val="tx1"/>
                </a:solidFill>
                <a:latin typeface="Calibri" pitchFamily="34" charset="0"/>
              </a:rPr>
              <a:t>Registrar la carga horaria del personal.</a:t>
            </a:r>
          </a:p>
          <a:p>
            <a:pPr marL="533400" indent="-533400" algn="just">
              <a:buFont typeface="Wingdings 2" pitchFamily="18" charset="2"/>
              <a:buNone/>
            </a:pPr>
            <a:r>
              <a:rPr lang="es-ES" sz="1400" b="1" dirty="0" smtClean="0">
                <a:solidFill>
                  <a:schemeClr val="tx1"/>
                </a:solidFill>
                <a:latin typeface="Calibri" pitchFamily="34" charset="0"/>
              </a:rPr>
              <a:t>	PROYECTO. </a:t>
            </a:r>
            <a:r>
              <a:rPr lang="es-ES" sz="1400" dirty="0" smtClean="0">
                <a:solidFill>
                  <a:schemeClr val="tx1"/>
                </a:solidFill>
                <a:latin typeface="Calibri" pitchFamily="34" charset="0"/>
              </a:rPr>
              <a:t>Indicar el número de proyecto de la dependencia que se afecta o mediante el cual se erogan los recursos.</a:t>
            </a:r>
          </a:p>
          <a:p>
            <a:pPr marL="533400" indent="-533400" algn="just">
              <a:buFont typeface="Wingdings 2" pitchFamily="18" charset="2"/>
              <a:buNone/>
            </a:pPr>
            <a:r>
              <a:rPr lang="es-ES" sz="1400" b="1" dirty="0" smtClean="0">
                <a:solidFill>
                  <a:schemeClr val="tx1"/>
                </a:solidFill>
                <a:latin typeface="Calibri" pitchFamily="34" charset="0"/>
              </a:rPr>
              <a:t>	VIGENCIA AL. </a:t>
            </a:r>
            <a:r>
              <a:rPr lang="es-ES" sz="1400" dirty="0" smtClean="0">
                <a:solidFill>
                  <a:schemeClr val="tx1"/>
                </a:solidFill>
                <a:latin typeface="Calibri" pitchFamily="34" charset="0"/>
              </a:rPr>
              <a:t>Registrar la fecha de terminación del contrato.</a:t>
            </a:r>
          </a:p>
          <a:p>
            <a:pPr marL="533400" indent="-533400" algn="just">
              <a:buFont typeface="Wingdings 2" pitchFamily="18" charset="2"/>
              <a:buNone/>
            </a:pPr>
            <a:r>
              <a:rPr lang="es-ES" sz="1400" b="1" dirty="0" smtClean="0">
                <a:solidFill>
                  <a:schemeClr val="tx1"/>
                </a:solidFill>
                <a:latin typeface="Calibri" pitchFamily="34" charset="0"/>
              </a:rPr>
              <a:t>	MONTO MENSUAL. </a:t>
            </a:r>
            <a:r>
              <a:rPr lang="es-ES" sz="1400" dirty="0" smtClean="0">
                <a:solidFill>
                  <a:schemeClr val="tx1"/>
                </a:solidFill>
                <a:latin typeface="Calibri" pitchFamily="34" charset="0"/>
              </a:rPr>
              <a:t>Anotar el importe mensual que percibe; en honorarios por servicios personales, se deberá considerar el Importe más el I.V.A. correspondiente; en nombramiento de honorarios asimilables a salarios, el total de percepciones antes de deducciones.</a:t>
            </a:r>
          </a:p>
          <a:p>
            <a:pPr marL="533400" indent="-533400" algn="just">
              <a:buFont typeface="Wingdings 2" pitchFamily="18" charset="2"/>
              <a:buNone/>
            </a:pPr>
            <a:r>
              <a:rPr lang="es-ES" sz="1400" b="1" dirty="0" smtClean="0">
                <a:solidFill>
                  <a:schemeClr val="tx1"/>
                </a:solidFill>
                <a:latin typeface="Calibri" pitchFamily="34" charset="0"/>
              </a:rPr>
              <a:t>	ACTIVIDAD.</a:t>
            </a:r>
            <a:r>
              <a:rPr lang="es-ES" sz="1400" dirty="0" smtClean="0">
                <a:solidFill>
                  <a:schemeClr val="tx1"/>
                </a:solidFill>
                <a:latin typeface="Calibri" pitchFamily="34" charset="0"/>
              </a:rPr>
              <a:t> Descripción para la que fue contratado.</a:t>
            </a:r>
          </a:p>
          <a:p>
            <a:pPr marL="533400" indent="-533400" algn="just">
              <a:buFont typeface="Wingdings 2" pitchFamily="18" charset="2"/>
              <a:buNone/>
            </a:pPr>
            <a:endParaRPr lang="es-MX" sz="1600" b="1" dirty="0" smtClean="0">
              <a:solidFill>
                <a:srgbClr val="663300"/>
              </a:solidFill>
              <a:latin typeface="Calibri" pitchFamily="34" charset="0"/>
            </a:endParaRPr>
          </a:p>
          <a:p>
            <a:pPr marL="533400" indent="-533400" algn="just" eaLnBrk="1" hangingPunct="1">
              <a:lnSpc>
                <a:spcPct val="90000"/>
              </a:lnSpc>
              <a:buFont typeface="Wingdings 2" pitchFamily="18" charset="2"/>
              <a:buNone/>
            </a:pPr>
            <a:r>
              <a:rPr lang="es-MX" sz="2000" b="1" dirty="0" smtClean="0">
                <a:solidFill>
                  <a:srgbClr val="663300"/>
                </a:solidFill>
                <a:latin typeface="Calibri" pitchFamily="34" charset="0"/>
              </a:rPr>
              <a:t>        </a:t>
            </a:r>
            <a:endParaRPr lang="es-ES" sz="2000" b="1" dirty="0" smtClean="0">
              <a:solidFill>
                <a:srgbClr val="663300"/>
              </a:solidFill>
              <a:latin typeface="Calibri" pitchFamily="34" charset="0"/>
            </a:endParaRPr>
          </a:p>
        </p:txBody>
      </p:sp>
      <p:sp>
        <p:nvSpPr>
          <p:cNvPr id="27650" name="5 Marcador de número de diapositiva"/>
          <p:cNvSpPr>
            <a:spLocks noGrp="1"/>
          </p:cNvSpPr>
          <p:nvPr>
            <p:ph type="sldNum" sz="quarter" idx="12"/>
          </p:nvPr>
        </p:nvSpPr>
        <p:spPr bwMode="auto">
          <a:noFill/>
          <a:ln>
            <a:miter lim="800000"/>
            <a:headEnd/>
            <a:tailEnd/>
          </a:ln>
        </p:spPr>
        <p:txBody>
          <a:bodyPr/>
          <a:lstStyle/>
          <a:p>
            <a:fld id="{B8384FD6-BC18-44ED-A2CB-E39B3FF3B9BC}" type="slidenum">
              <a:rPr lang="es-ES" smtClean="0"/>
              <a:pPr/>
              <a:t>16</a:t>
            </a:fld>
            <a:endParaRPr lang="es-ES" smtClean="0"/>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Marcador de número de diapositiva"/>
          <p:cNvSpPr>
            <a:spLocks noGrp="1"/>
          </p:cNvSpPr>
          <p:nvPr>
            <p:ph type="sldNum" sz="quarter" idx="12"/>
          </p:nvPr>
        </p:nvSpPr>
        <p:spPr bwMode="auto">
          <a:noFill/>
          <a:ln>
            <a:miter lim="800000"/>
            <a:headEnd/>
            <a:tailEnd/>
          </a:ln>
        </p:spPr>
        <p:txBody>
          <a:bodyPr/>
          <a:lstStyle/>
          <a:p>
            <a:fld id="{7A685831-7601-4BA7-8334-7C1E6F7B261E}" type="slidenum">
              <a:rPr lang="es-ES" smtClean="0"/>
              <a:pPr/>
              <a:t>17</a:t>
            </a:fld>
            <a:endParaRPr lang="es-ES" smtClean="0"/>
          </a:p>
        </p:txBody>
      </p:sp>
      <p:pic>
        <p:nvPicPr>
          <p:cNvPr id="28675" name="Picture 4"/>
          <p:cNvPicPr>
            <a:picLocks noChangeAspect="1" noChangeArrowheads="1"/>
          </p:cNvPicPr>
          <p:nvPr/>
        </p:nvPicPr>
        <p:blipFill>
          <a:blip r:embed="rId2" cstate="print"/>
          <a:srcRect/>
          <a:stretch>
            <a:fillRect/>
          </a:stretch>
        </p:blipFill>
        <p:spPr bwMode="auto">
          <a:xfrm>
            <a:off x="1071563" y="666750"/>
            <a:ext cx="7939087" cy="55245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p:cNvSpPr>
          <p:nvPr>
            <p:ph idx="1"/>
          </p:nvPr>
        </p:nvSpPr>
        <p:spPr>
          <a:xfrm>
            <a:off x="511228" y="115888"/>
            <a:ext cx="8597847" cy="6527800"/>
          </a:xfrm>
        </p:spPr>
        <p:txBody>
          <a:bodyPr>
            <a:noAutofit/>
          </a:bodyPr>
          <a:lstStyle/>
          <a:p>
            <a:pPr marL="609600" indent="-609600" algn="ctr" eaLnBrk="1" hangingPunct="1">
              <a:lnSpc>
                <a:spcPct val="80000"/>
              </a:lnSpc>
              <a:buFont typeface="Wingdings 2" pitchFamily="18" charset="2"/>
              <a:buNone/>
            </a:pPr>
            <a:r>
              <a:rPr lang="es-MX" sz="1600" b="1" dirty="0" smtClean="0">
                <a:solidFill>
                  <a:schemeClr val="tx1"/>
                </a:solidFill>
                <a:latin typeface="Calibri" pitchFamily="34" charset="0"/>
              </a:rPr>
              <a:t>FORMATO No. 1.4</a:t>
            </a:r>
          </a:p>
          <a:p>
            <a:pPr marL="609600" indent="-609600" algn="ctr" eaLnBrk="1" hangingPunct="1">
              <a:lnSpc>
                <a:spcPct val="80000"/>
              </a:lnSpc>
              <a:buFont typeface="Wingdings 2" pitchFamily="18" charset="2"/>
              <a:buNone/>
            </a:pPr>
            <a:r>
              <a:rPr lang="es-MX" sz="1600" b="1" dirty="0" smtClean="0">
                <a:solidFill>
                  <a:schemeClr val="tx1"/>
                </a:solidFill>
                <a:latin typeface="Calibri" pitchFamily="34" charset="0"/>
              </a:rPr>
              <a:t>       </a:t>
            </a:r>
            <a:r>
              <a:rPr lang="es-MX" sz="1600" b="1" u="sng" dirty="0" smtClean="0">
                <a:solidFill>
                  <a:schemeClr val="tx1"/>
                </a:solidFill>
                <a:latin typeface="Calibri" pitchFamily="34" charset="0"/>
              </a:rPr>
              <a:t>NÓMINAS PENDIENTES DE PAGO O FIRMA Y VALES O TARJETAS ELECTRÓNICAS DE DESPENSA PENDIENTES DE ENTREGAR.</a:t>
            </a:r>
          </a:p>
          <a:p>
            <a:pPr marL="609600" indent="-609600" algn="just">
              <a:lnSpc>
                <a:spcPct val="80000"/>
              </a:lnSpc>
              <a:buFont typeface="Wingdings 2" pitchFamily="18" charset="2"/>
              <a:buNone/>
            </a:pPr>
            <a:r>
              <a:rPr lang="es-ES" sz="1500" b="1" dirty="0" smtClean="0">
                <a:solidFill>
                  <a:schemeClr val="tx1"/>
                </a:solidFill>
                <a:latin typeface="Calibri" pitchFamily="34" charset="0"/>
              </a:rPr>
              <a:t>	En este formato se relacionarán los cheques de nómina pendientes de pago, cuando sea el caso de pago por nómina electrónica, relacionar las personas que a la fecha se encuentran pendientes de firma en la nómina y de la entrega del talón de pago respectivo, así como los vales o tarjetas electrónicas de despensa pendientes de entregar que tenga la Entidad o Dependencia, Unidad, Área o Proyecto.</a:t>
            </a:r>
          </a:p>
          <a:p>
            <a:pPr marL="609600" indent="-609600">
              <a:lnSpc>
                <a:spcPct val="80000"/>
              </a:lnSpc>
              <a:buFont typeface="Wingdings 2" pitchFamily="18" charset="2"/>
              <a:buNone/>
            </a:pPr>
            <a:r>
              <a:rPr lang="es-ES" sz="1400" b="1" dirty="0" smtClean="0">
                <a:solidFill>
                  <a:schemeClr val="tx1"/>
                </a:solidFill>
                <a:latin typeface="Calibri" pitchFamily="34" charset="0"/>
              </a:rPr>
              <a:t>CHEQUES O NÓMINA ELECTRONICA</a:t>
            </a:r>
          </a:p>
          <a:p>
            <a:pPr marL="609600" indent="-609600">
              <a:lnSpc>
                <a:spcPct val="80000"/>
              </a:lnSpc>
              <a:buSzPct val="81000"/>
              <a:buFont typeface="Wingdings 2" pitchFamily="18" charset="2"/>
              <a:buNone/>
            </a:pPr>
            <a:r>
              <a:rPr lang="es-ES" sz="1400" b="1" dirty="0" smtClean="0">
                <a:solidFill>
                  <a:schemeClr val="tx1"/>
                </a:solidFill>
                <a:latin typeface="Calibri" pitchFamily="34" charset="0"/>
              </a:rPr>
              <a:t>	NOMBRE DEL RESGUARDANTE. </a:t>
            </a:r>
            <a:r>
              <a:rPr lang="es-ES" sz="1400" dirty="0" smtClean="0">
                <a:solidFill>
                  <a:schemeClr val="tx1"/>
                </a:solidFill>
                <a:latin typeface="Calibri" pitchFamily="34" charset="0"/>
              </a:rPr>
              <a:t>Anotar el nombre de la persona que custodia o resguarda los cheques o nomina electrónica pendiente de entregar.</a:t>
            </a:r>
            <a:endParaRPr lang="es-ES" sz="1400" b="1" dirty="0" smtClean="0">
              <a:solidFill>
                <a:schemeClr val="tx1"/>
              </a:solidFill>
              <a:latin typeface="Calibri" pitchFamily="34" charset="0"/>
            </a:endParaRPr>
          </a:p>
          <a:p>
            <a:pPr marL="609600" indent="-609600">
              <a:lnSpc>
                <a:spcPct val="80000"/>
              </a:lnSpc>
              <a:buFont typeface="Wingdings 2" pitchFamily="18" charset="2"/>
              <a:buNone/>
            </a:pPr>
            <a:r>
              <a:rPr lang="es-ES" sz="1400" b="1" dirty="0" smtClean="0">
                <a:solidFill>
                  <a:schemeClr val="tx1"/>
                </a:solidFill>
                <a:latin typeface="Calibri" pitchFamily="34" charset="0"/>
              </a:rPr>
              <a:t>	NOMBRE DEL BENEFICIARIO. </a:t>
            </a:r>
            <a:r>
              <a:rPr lang="es-ES" sz="1400" dirty="0" smtClean="0">
                <a:solidFill>
                  <a:schemeClr val="tx1"/>
                </a:solidFill>
                <a:latin typeface="Calibri" pitchFamily="34" charset="0"/>
              </a:rPr>
              <a:t>Indicar el nombre del beneficiario del cheque o del pago electrónico, tal y como se detalla en la nómina.</a:t>
            </a:r>
          </a:p>
          <a:p>
            <a:pPr marL="609600" indent="-609600">
              <a:lnSpc>
                <a:spcPct val="80000"/>
              </a:lnSpc>
              <a:buFont typeface="Wingdings 2" pitchFamily="18" charset="2"/>
              <a:buNone/>
            </a:pPr>
            <a:r>
              <a:rPr lang="es-ES" sz="1400" b="1" dirty="0" smtClean="0">
                <a:solidFill>
                  <a:schemeClr val="tx1"/>
                </a:solidFill>
                <a:latin typeface="Calibri" pitchFamily="34" charset="0"/>
              </a:rPr>
              <a:t>	NÚMERO DE CHEQUE. </a:t>
            </a:r>
            <a:r>
              <a:rPr lang="es-ES" sz="1400" dirty="0" smtClean="0">
                <a:solidFill>
                  <a:schemeClr val="tx1"/>
                </a:solidFill>
                <a:latin typeface="Calibri" pitchFamily="34" charset="0"/>
              </a:rPr>
              <a:t>Anotar el número del cheque, o cuando así sea el caso la leyenda “pago electrónico”.</a:t>
            </a:r>
          </a:p>
          <a:p>
            <a:pPr marL="609600" indent="-609600">
              <a:lnSpc>
                <a:spcPct val="80000"/>
              </a:lnSpc>
              <a:buFont typeface="Wingdings 2" pitchFamily="18" charset="2"/>
              <a:buNone/>
            </a:pPr>
            <a:r>
              <a:rPr lang="es-ES" sz="1400" b="1" dirty="0" smtClean="0">
                <a:solidFill>
                  <a:schemeClr val="tx1"/>
                </a:solidFill>
                <a:latin typeface="Calibri" pitchFamily="34" charset="0"/>
              </a:rPr>
              <a:t>	FECHA. </a:t>
            </a:r>
            <a:r>
              <a:rPr lang="es-ES" sz="1400" dirty="0" smtClean="0">
                <a:solidFill>
                  <a:schemeClr val="tx1"/>
                </a:solidFill>
                <a:latin typeface="Calibri" pitchFamily="34" charset="0"/>
              </a:rPr>
              <a:t>Asentar la fecha de la quincena a la que corresponde el cheque o pago electrónico.</a:t>
            </a:r>
          </a:p>
          <a:p>
            <a:pPr marL="609600" indent="-609600">
              <a:lnSpc>
                <a:spcPct val="80000"/>
              </a:lnSpc>
              <a:buFont typeface="Wingdings 2" pitchFamily="18" charset="2"/>
              <a:buNone/>
            </a:pPr>
            <a:r>
              <a:rPr lang="es-ES" sz="1400" b="1" dirty="0" smtClean="0">
                <a:solidFill>
                  <a:schemeClr val="tx1"/>
                </a:solidFill>
                <a:latin typeface="Calibri" pitchFamily="34" charset="0"/>
              </a:rPr>
              <a:t>	IMPORTE. </a:t>
            </a:r>
            <a:r>
              <a:rPr lang="es-ES" sz="1400" dirty="0" smtClean="0">
                <a:solidFill>
                  <a:schemeClr val="tx1"/>
                </a:solidFill>
                <a:latin typeface="Calibri" pitchFamily="34" charset="0"/>
              </a:rPr>
              <a:t>Anotar el importe del cheque o del pago electrónico.</a:t>
            </a:r>
          </a:p>
          <a:p>
            <a:pPr marL="609600" indent="-609600">
              <a:lnSpc>
                <a:spcPct val="80000"/>
              </a:lnSpc>
              <a:buFont typeface="Wingdings 2" pitchFamily="18" charset="2"/>
              <a:buNone/>
            </a:pPr>
            <a:r>
              <a:rPr lang="es-ES" sz="1400" b="1" dirty="0" smtClean="0">
                <a:solidFill>
                  <a:schemeClr val="tx1"/>
                </a:solidFill>
                <a:latin typeface="Calibri" pitchFamily="34" charset="0"/>
              </a:rPr>
              <a:t>	RAZÓN POR LA CUAL NO HA SIDO PAGADO EL CHEQUE O FIRMADA LA NÓMINA EN PAGO ELECTRÓNICO. </a:t>
            </a:r>
            <a:r>
              <a:rPr lang="es-ES" sz="1400" dirty="0" smtClean="0">
                <a:solidFill>
                  <a:schemeClr val="tx1"/>
                </a:solidFill>
                <a:latin typeface="Calibri" pitchFamily="34" charset="0"/>
              </a:rPr>
              <a:t>Describir las razones que se conozcan por las cuales no ha sido entregado el cheque, o no ha sido firmada la nómina y no ha sido entregado el talón de pago en el caso de pago electrónico.</a:t>
            </a:r>
          </a:p>
          <a:p>
            <a:pPr marL="609600" indent="-609600">
              <a:lnSpc>
                <a:spcPct val="80000"/>
              </a:lnSpc>
              <a:buFont typeface="Wingdings 2" pitchFamily="18" charset="2"/>
              <a:buNone/>
            </a:pPr>
            <a:r>
              <a:rPr lang="es-ES" sz="1400" b="1" dirty="0" smtClean="0">
                <a:solidFill>
                  <a:schemeClr val="tx1"/>
                </a:solidFill>
                <a:latin typeface="Calibri" pitchFamily="34" charset="0"/>
              </a:rPr>
              <a:t>VALES O TARJETAS ELECTRÓNICAS DE DESPENSA</a:t>
            </a:r>
          </a:p>
          <a:p>
            <a:pPr marL="609600" indent="-609600">
              <a:lnSpc>
                <a:spcPct val="80000"/>
              </a:lnSpc>
              <a:buSzPct val="81000"/>
              <a:buFont typeface="Wingdings 2" pitchFamily="18" charset="2"/>
              <a:buNone/>
            </a:pPr>
            <a:r>
              <a:rPr lang="es-ES" sz="1400" b="1" dirty="0" smtClean="0">
                <a:solidFill>
                  <a:schemeClr val="tx1"/>
                </a:solidFill>
                <a:latin typeface="Calibri" pitchFamily="34" charset="0"/>
              </a:rPr>
              <a:t>	NOMBRE DEL RESGUARDANTE. </a:t>
            </a:r>
            <a:r>
              <a:rPr lang="es-ES" sz="1400" dirty="0" smtClean="0">
                <a:solidFill>
                  <a:schemeClr val="tx1"/>
                </a:solidFill>
                <a:latin typeface="Calibri" pitchFamily="34" charset="0"/>
              </a:rPr>
              <a:t>Anotar el nombre de la persona que custodia o resguarda los cheques o nomina electrónica pendiente de entregar.</a:t>
            </a:r>
            <a:endParaRPr lang="es-ES" sz="1400" b="1" dirty="0" smtClean="0">
              <a:solidFill>
                <a:schemeClr val="tx1"/>
              </a:solidFill>
              <a:latin typeface="Calibri" pitchFamily="34" charset="0"/>
            </a:endParaRPr>
          </a:p>
          <a:p>
            <a:pPr marL="609600" indent="-609600">
              <a:lnSpc>
                <a:spcPct val="80000"/>
              </a:lnSpc>
              <a:buFont typeface="Wingdings 2" pitchFamily="18" charset="2"/>
              <a:buNone/>
            </a:pPr>
            <a:r>
              <a:rPr lang="es-ES" sz="1400" b="1" dirty="0" smtClean="0">
                <a:solidFill>
                  <a:schemeClr val="tx1"/>
                </a:solidFill>
                <a:latin typeface="Calibri" pitchFamily="34" charset="0"/>
              </a:rPr>
              <a:t>	NOMBRE DEL BENEFICIARIO. </a:t>
            </a:r>
            <a:r>
              <a:rPr lang="es-ES" sz="1400" dirty="0" smtClean="0">
                <a:solidFill>
                  <a:schemeClr val="tx1"/>
                </a:solidFill>
                <a:latin typeface="Calibri" pitchFamily="34" charset="0"/>
              </a:rPr>
              <a:t>Indicar el nombre del beneficiario de los vales o las tarjetas electrónicas.</a:t>
            </a:r>
          </a:p>
          <a:p>
            <a:pPr marL="609600" indent="-609600">
              <a:lnSpc>
                <a:spcPct val="80000"/>
              </a:lnSpc>
              <a:buFont typeface="Wingdings 2" pitchFamily="18" charset="2"/>
              <a:buNone/>
            </a:pPr>
            <a:r>
              <a:rPr lang="es-ES" sz="1400" b="1" dirty="0" smtClean="0">
                <a:solidFill>
                  <a:schemeClr val="tx1"/>
                </a:solidFill>
                <a:latin typeface="Calibri" pitchFamily="34" charset="0"/>
              </a:rPr>
              <a:t>	PERIODO. </a:t>
            </a:r>
            <a:r>
              <a:rPr lang="es-ES" sz="1400" dirty="0" smtClean="0">
                <a:solidFill>
                  <a:schemeClr val="tx1"/>
                </a:solidFill>
                <a:latin typeface="Calibri" pitchFamily="34" charset="0"/>
              </a:rPr>
              <a:t>Señalar el período al que corresponden los vales.</a:t>
            </a:r>
          </a:p>
          <a:p>
            <a:pPr marL="609600" indent="-609600">
              <a:lnSpc>
                <a:spcPct val="80000"/>
              </a:lnSpc>
              <a:buFont typeface="Wingdings 2" pitchFamily="18" charset="2"/>
              <a:buNone/>
            </a:pPr>
            <a:r>
              <a:rPr lang="es-ES" sz="1400" b="1" dirty="0" smtClean="0">
                <a:solidFill>
                  <a:schemeClr val="tx1"/>
                </a:solidFill>
                <a:latin typeface="Calibri" pitchFamily="34" charset="0"/>
              </a:rPr>
              <a:t>	IMPORTE. </a:t>
            </a:r>
            <a:r>
              <a:rPr lang="es-ES" sz="1400" dirty="0" smtClean="0">
                <a:solidFill>
                  <a:schemeClr val="tx1"/>
                </a:solidFill>
                <a:latin typeface="Calibri" pitchFamily="34" charset="0"/>
              </a:rPr>
              <a:t>Anotar el importe de los vales.</a:t>
            </a:r>
          </a:p>
          <a:p>
            <a:pPr marL="609600" indent="-609600">
              <a:lnSpc>
                <a:spcPct val="80000"/>
              </a:lnSpc>
              <a:buFont typeface="Wingdings 2" pitchFamily="18" charset="2"/>
              <a:buNone/>
            </a:pPr>
            <a:r>
              <a:rPr lang="es-ES" sz="1400" b="1" dirty="0" smtClean="0">
                <a:solidFill>
                  <a:schemeClr val="tx1"/>
                </a:solidFill>
                <a:latin typeface="Calibri" pitchFamily="34" charset="0"/>
              </a:rPr>
              <a:t>	RAZÓN POR LA CUAL NO HAN SIDO ENTREGADOS LOS VALES O TARJETAS ELECTRÓNICAS. </a:t>
            </a:r>
            <a:r>
              <a:rPr lang="es-ES" sz="1400" dirty="0" smtClean="0">
                <a:solidFill>
                  <a:schemeClr val="tx1"/>
                </a:solidFill>
                <a:latin typeface="Calibri" pitchFamily="34" charset="0"/>
              </a:rPr>
              <a:t>Describir las razones que se conozcan por las cuales no han sido entregados los vales o las tarjetas.</a:t>
            </a:r>
          </a:p>
          <a:p>
            <a:pPr marL="609600" indent="-609600" algn="ctr" eaLnBrk="1" hangingPunct="1">
              <a:lnSpc>
                <a:spcPct val="80000"/>
              </a:lnSpc>
              <a:buFont typeface="Wingdings 2" pitchFamily="18" charset="2"/>
              <a:buNone/>
            </a:pPr>
            <a:endParaRPr lang="es-ES" sz="1500" dirty="0" smtClean="0">
              <a:solidFill>
                <a:srgbClr val="663300"/>
              </a:solidFill>
              <a:latin typeface="Calibri" pitchFamily="34" charset="0"/>
            </a:endParaRPr>
          </a:p>
        </p:txBody>
      </p:sp>
      <p:sp>
        <p:nvSpPr>
          <p:cNvPr id="29698" name="5 Marcador de número de diapositiva"/>
          <p:cNvSpPr>
            <a:spLocks noGrp="1"/>
          </p:cNvSpPr>
          <p:nvPr>
            <p:ph type="sldNum" sz="quarter" idx="12"/>
          </p:nvPr>
        </p:nvSpPr>
        <p:spPr bwMode="auto">
          <a:noFill/>
          <a:ln>
            <a:miter lim="800000"/>
            <a:headEnd/>
            <a:tailEnd/>
          </a:ln>
        </p:spPr>
        <p:txBody>
          <a:bodyPr/>
          <a:lstStyle/>
          <a:p>
            <a:fld id="{A4D925D4-F6F7-46DE-94D3-7B9C0026C481}" type="slidenum">
              <a:rPr lang="es-ES" smtClean="0"/>
              <a:pPr/>
              <a:t>18</a:t>
            </a:fld>
            <a:endParaRPr lang="es-ES" smtClean="0"/>
          </a:p>
        </p:txBody>
      </p:sp>
    </p:spTree>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Marcador de número de diapositiva"/>
          <p:cNvSpPr>
            <a:spLocks noGrp="1"/>
          </p:cNvSpPr>
          <p:nvPr>
            <p:ph type="sldNum" sz="quarter" idx="12"/>
          </p:nvPr>
        </p:nvSpPr>
        <p:spPr bwMode="auto">
          <a:noFill/>
          <a:ln>
            <a:miter lim="800000"/>
            <a:headEnd/>
            <a:tailEnd/>
          </a:ln>
        </p:spPr>
        <p:txBody>
          <a:bodyPr/>
          <a:lstStyle/>
          <a:p>
            <a:fld id="{A339C16C-9586-45E9-9F22-D747B40E170E}" type="slidenum">
              <a:rPr lang="es-ES" smtClean="0"/>
              <a:pPr/>
              <a:t>19</a:t>
            </a:fld>
            <a:endParaRPr lang="es-ES" smtClean="0"/>
          </a:p>
        </p:txBody>
      </p:sp>
      <p:pic>
        <p:nvPicPr>
          <p:cNvPr id="30723" name="Picture 4"/>
          <p:cNvPicPr>
            <a:picLocks noChangeAspect="1" noChangeArrowheads="1"/>
          </p:cNvPicPr>
          <p:nvPr/>
        </p:nvPicPr>
        <p:blipFill>
          <a:blip r:embed="rId2" cstate="print"/>
          <a:srcRect/>
          <a:stretch>
            <a:fillRect/>
          </a:stretch>
        </p:blipFill>
        <p:spPr bwMode="auto">
          <a:xfrm>
            <a:off x="1071563" y="504825"/>
            <a:ext cx="7929562" cy="584835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bwMode="auto">
          <a:xfrm>
            <a:off x="1104900" y="701675"/>
            <a:ext cx="7499350" cy="1143000"/>
          </a:xfrm>
        </p:spPr>
        <p:txBody>
          <a:bodyPr vert="horz" wrap="square" lIns="91440" tIns="45720" rIns="91440" bIns="45720" numCol="1" anchorCtr="0" compatLnSpc="1">
            <a:prstTxWarp prst="textNoShape">
              <a:avLst/>
            </a:prstTxWarp>
          </a:bodyPr>
          <a:lstStyle/>
          <a:p>
            <a:pPr algn="ctr" eaLnBrk="1" hangingPunct="1">
              <a:defRPr/>
            </a:pPr>
            <a:r>
              <a:rPr lang="es-ES" dirty="0" smtClean="0">
                <a:effectLst>
                  <a:outerShdw blurRad="38100" dist="38100" dir="2700000" algn="tl">
                    <a:srgbClr val="C0C0C0"/>
                  </a:outerShdw>
                </a:effectLst>
              </a:rPr>
              <a:t>CONTENIDO</a:t>
            </a:r>
          </a:p>
        </p:txBody>
      </p:sp>
      <p:sp>
        <p:nvSpPr>
          <p:cNvPr id="13314" name="9 Marcador de número de diapositiva"/>
          <p:cNvSpPr>
            <a:spLocks noGrp="1"/>
          </p:cNvSpPr>
          <p:nvPr>
            <p:ph type="sldNum" sz="quarter" idx="12"/>
          </p:nvPr>
        </p:nvSpPr>
        <p:spPr bwMode="auto">
          <a:noFill/>
          <a:ln>
            <a:miter lim="800000"/>
            <a:headEnd/>
            <a:tailEnd/>
          </a:ln>
        </p:spPr>
        <p:txBody>
          <a:bodyPr/>
          <a:lstStyle/>
          <a:p>
            <a:fld id="{F0A3205F-0477-448F-99AB-58B6120CB273}" type="slidenum">
              <a:rPr lang="es-ES" smtClean="0"/>
              <a:pPr/>
              <a:t>2</a:t>
            </a:fld>
            <a:endParaRPr lang="es-ES" smtClean="0"/>
          </a:p>
        </p:txBody>
      </p:sp>
      <p:sp>
        <p:nvSpPr>
          <p:cNvPr id="14340" name="Rectangle 4"/>
          <p:cNvSpPr>
            <a:spLocks noChangeArrowheads="1"/>
          </p:cNvSpPr>
          <p:nvPr/>
        </p:nvSpPr>
        <p:spPr bwMode="auto">
          <a:xfrm>
            <a:off x="1547665" y="2492375"/>
            <a:ext cx="7056586" cy="3140075"/>
          </a:xfrm>
          <a:prstGeom prst="rect">
            <a:avLst/>
          </a:prstGeom>
          <a:noFill/>
          <a:ln w="9525">
            <a:noFill/>
            <a:miter lim="800000"/>
            <a:headEnd/>
            <a:tailEnd/>
          </a:ln>
          <a:effectLst/>
        </p:spPr>
        <p:txBody>
          <a:bodyPr wrap="square">
            <a:spAutoFit/>
          </a:bodyPr>
          <a:lstStyle/>
          <a:p>
            <a:pPr marL="342900" indent="-342900" algn="just" eaLnBrk="0" hangingPunct="0">
              <a:buFontTx/>
              <a:buAutoNum type="arabicPeriod"/>
              <a:defRPr/>
            </a:pPr>
            <a:r>
              <a:rPr lang="es-MX" sz="2000" dirty="0">
                <a:solidFill>
                  <a:srgbClr val="663300"/>
                </a:solidFill>
                <a:effectLst>
                  <a:outerShdw blurRad="38100" dist="38100" dir="2700000" algn="tl">
                    <a:srgbClr val="C0C0C0"/>
                  </a:outerShdw>
                </a:effectLst>
                <a:latin typeface="Calibri" pitchFamily="34" charset="0"/>
              </a:rPr>
              <a:t>INTRODUCCIÓN</a:t>
            </a:r>
          </a:p>
          <a:p>
            <a:pPr marL="342900" indent="-342900" algn="just" eaLnBrk="0" hangingPunct="0">
              <a:buFontTx/>
              <a:buAutoNum type="arabicPeriod"/>
              <a:defRPr/>
            </a:pPr>
            <a:endParaRPr lang="es-MX" sz="2000" dirty="0">
              <a:solidFill>
                <a:srgbClr val="663300"/>
              </a:solidFill>
              <a:effectLst>
                <a:outerShdw blurRad="38100" dist="38100" dir="2700000" algn="tl">
                  <a:srgbClr val="C0C0C0"/>
                </a:outerShdw>
              </a:effectLst>
              <a:latin typeface="Calibri" pitchFamily="34" charset="0"/>
            </a:endParaRPr>
          </a:p>
          <a:p>
            <a:pPr marL="342900" indent="-342900" algn="just" eaLnBrk="0" hangingPunct="0">
              <a:buFontTx/>
              <a:buAutoNum type="arabicPeriod"/>
              <a:defRPr/>
            </a:pPr>
            <a:r>
              <a:rPr lang="es-MX" sz="2000" dirty="0">
                <a:solidFill>
                  <a:srgbClr val="663300"/>
                </a:solidFill>
                <a:effectLst>
                  <a:outerShdw blurRad="38100" dist="38100" dir="2700000" algn="tl">
                    <a:srgbClr val="C0C0C0"/>
                  </a:outerShdw>
                </a:effectLst>
                <a:latin typeface="Calibri" pitchFamily="34" charset="0"/>
              </a:rPr>
              <a:t>ANTECEDENTES</a:t>
            </a:r>
          </a:p>
          <a:p>
            <a:pPr marL="342900" indent="-342900" algn="just" eaLnBrk="0" hangingPunct="0">
              <a:buFontTx/>
              <a:buAutoNum type="arabicPeriod"/>
              <a:defRPr/>
            </a:pPr>
            <a:endParaRPr lang="es-MX" sz="2000" dirty="0">
              <a:solidFill>
                <a:srgbClr val="663300"/>
              </a:solidFill>
              <a:effectLst>
                <a:outerShdw blurRad="38100" dist="38100" dir="2700000" algn="tl">
                  <a:srgbClr val="C0C0C0"/>
                </a:outerShdw>
              </a:effectLst>
              <a:latin typeface="Calibri" pitchFamily="34" charset="0"/>
            </a:endParaRPr>
          </a:p>
          <a:p>
            <a:pPr marL="342900" indent="-342900" algn="just" eaLnBrk="0" hangingPunct="0">
              <a:buFontTx/>
              <a:buAutoNum type="arabicPeriod"/>
              <a:defRPr/>
            </a:pPr>
            <a:r>
              <a:rPr lang="es-MX" sz="2000" dirty="0">
                <a:solidFill>
                  <a:srgbClr val="663300"/>
                </a:solidFill>
                <a:effectLst>
                  <a:outerShdw blurRad="38100" dist="38100" dir="2700000" algn="tl">
                    <a:srgbClr val="C0C0C0"/>
                  </a:outerShdw>
                </a:effectLst>
                <a:latin typeface="Calibri" pitchFamily="34" charset="0"/>
              </a:rPr>
              <a:t>CLASIFICACIÓN DE LOS FORMATOS</a:t>
            </a:r>
          </a:p>
          <a:p>
            <a:pPr marL="342900" indent="-342900" algn="just" eaLnBrk="0" hangingPunct="0">
              <a:buFontTx/>
              <a:buAutoNum type="arabicPeriod"/>
              <a:defRPr/>
            </a:pPr>
            <a:endParaRPr lang="es-MX" sz="2000" dirty="0">
              <a:solidFill>
                <a:srgbClr val="663300"/>
              </a:solidFill>
              <a:effectLst>
                <a:outerShdw blurRad="38100" dist="38100" dir="2700000" algn="tl">
                  <a:srgbClr val="C0C0C0"/>
                </a:outerShdw>
              </a:effectLst>
              <a:latin typeface="Calibri" pitchFamily="34" charset="0"/>
            </a:endParaRPr>
          </a:p>
          <a:p>
            <a:pPr marL="342900" indent="-342900" algn="just" eaLnBrk="0" hangingPunct="0">
              <a:buFontTx/>
              <a:buAutoNum type="arabicPeriod"/>
              <a:defRPr/>
            </a:pPr>
            <a:r>
              <a:rPr lang="es-MX" sz="2000" dirty="0">
                <a:solidFill>
                  <a:srgbClr val="663300"/>
                </a:solidFill>
                <a:effectLst>
                  <a:outerShdw blurRad="38100" dist="38100" dir="2700000" algn="tl">
                    <a:srgbClr val="C0C0C0"/>
                  </a:outerShdw>
                </a:effectLst>
                <a:latin typeface="Calibri" pitchFamily="34" charset="0"/>
              </a:rPr>
              <a:t>INSTRUCCIONES GENERALES PARA LA INTEGRACIÓN DEL EXPEDIENTE</a:t>
            </a:r>
          </a:p>
          <a:p>
            <a:pPr marL="342900" indent="-342900" algn="just" eaLnBrk="0" hangingPunct="0">
              <a:buFontTx/>
              <a:buAutoNum type="arabicPeriod"/>
              <a:defRPr/>
            </a:pPr>
            <a:endParaRPr lang="es-MX" sz="2000" dirty="0">
              <a:solidFill>
                <a:srgbClr val="663300"/>
              </a:solidFill>
              <a:effectLst>
                <a:outerShdw blurRad="38100" dist="38100" dir="2700000" algn="tl">
                  <a:srgbClr val="C0C0C0"/>
                </a:outerShdw>
              </a:effectLst>
              <a:latin typeface="Calibri" pitchFamily="34" charset="0"/>
            </a:endParaRPr>
          </a:p>
          <a:p>
            <a:pPr marL="342900" indent="-342900" algn="just" eaLnBrk="0" hangingPunct="0">
              <a:buFontTx/>
              <a:buAutoNum type="arabicPeriod"/>
              <a:defRPr/>
            </a:pPr>
            <a:r>
              <a:rPr lang="es-MX" sz="2000" dirty="0">
                <a:solidFill>
                  <a:srgbClr val="663300"/>
                </a:solidFill>
                <a:effectLst>
                  <a:outerShdw blurRad="38100" dist="38100" dir="2700000" algn="tl">
                    <a:srgbClr val="C0C0C0"/>
                  </a:outerShdw>
                </a:effectLst>
                <a:latin typeface="Calibri" pitchFamily="34" charset="0"/>
              </a:rPr>
              <a:t>INSTRUCCIONES PARA EL LLENADO DE LOS FORMATOS</a:t>
            </a:r>
          </a:p>
        </p:txBody>
      </p:sp>
      <p:pic>
        <p:nvPicPr>
          <p:cNvPr id="13317" name="Picture 3" descr="logo%20color%20para%20web"/>
          <p:cNvPicPr preferRelativeResize="0">
            <a:picLocks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4313" y="1000125"/>
            <a:ext cx="857250" cy="1000125"/>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p:cNvSpPr>
          <p:nvPr>
            <p:ph idx="1"/>
          </p:nvPr>
        </p:nvSpPr>
        <p:spPr>
          <a:xfrm>
            <a:off x="511228" y="431800"/>
            <a:ext cx="8309243" cy="6165552"/>
          </a:xfrm>
        </p:spPr>
        <p:txBody>
          <a:bodyPr>
            <a:noAutofit/>
          </a:bodyPr>
          <a:lstStyle/>
          <a:p>
            <a:pPr marL="609600" indent="-609600" algn="ctr" eaLnBrk="1" hangingPunct="1">
              <a:lnSpc>
                <a:spcPct val="80000"/>
              </a:lnSpc>
              <a:buFont typeface="Wingdings 2" pitchFamily="18" charset="2"/>
              <a:buNone/>
            </a:pPr>
            <a:r>
              <a:rPr lang="es-MX" sz="1800" b="1" dirty="0" smtClean="0">
                <a:solidFill>
                  <a:schemeClr val="tx1"/>
                </a:solidFill>
                <a:latin typeface="Calibri" pitchFamily="34" charset="0"/>
              </a:rPr>
              <a:t>FORMATO 1.5</a:t>
            </a:r>
            <a:endParaRPr lang="es-MX" sz="1800" b="1" u="sng" dirty="0" smtClean="0">
              <a:solidFill>
                <a:schemeClr val="tx1"/>
              </a:solidFill>
              <a:latin typeface="Calibri" pitchFamily="34" charset="0"/>
            </a:endParaRPr>
          </a:p>
          <a:p>
            <a:pPr marL="609600" indent="-609600" algn="ctr" eaLnBrk="1" hangingPunct="1">
              <a:lnSpc>
                <a:spcPct val="80000"/>
              </a:lnSpc>
              <a:buFont typeface="Wingdings 2" pitchFamily="18" charset="2"/>
              <a:buNone/>
            </a:pPr>
            <a:r>
              <a:rPr lang="es-MX" sz="1800" b="1" u="sng" dirty="0" smtClean="0">
                <a:solidFill>
                  <a:schemeClr val="tx1"/>
                </a:solidFill>
                <a:latin typeface="Calibri" pitchFamily="34" charset="0"/>
              </a:rPr>
              <a:t>EXPEDIENTES DE ARCHIVO DEL PERSONAL Y DE NÓMINAS</a:t>
            </a:r>
          </a:p>
          <a:p>
            <a:pPr marL="609600" indent="-609600" algn="just" eaLnBrk="1" hangingPunct="1">
              <a:lnSpc>
                <a:spcPct val="80000"/>
              </a:lnSpc>
              <a:buFont typeface="Wingdings 2" pitchFamily="18" charset="2"/>
              <a:buNone/>
            </a:pPr>
            <a:r>
              <a:rPr lang="es-ES" sz="2000" b="1" dirty="0" smtClean="0">
                <a:solidFill>
                  <a:schemeClr val="tx1"/>
                </a:solidFill>
              </a:rPr>
              <a:t>	</a:t>
            </a:r>
            <a:r>
              <a:rPr lang="es-ES" sz="1400" b="1" dirty="0" smtClean="0">
                <a:solidFill>
                  <a:schemeClr val="tx1"/>
                </a:solidFill>
                <a:latin typeface="Calibri" pitchFamily="34" charset="0"/>
              </a:rPr>
              <a:t>Registrar en este formato los expedientes del personal, conforme los tenga integrados en su archivo, es decir por orden alfabético general o por áreas de organización y las nóminas de pago de la Entidad o Dependencia, Unidad, Área o Proyecto relacionarlas cronológicamente por años.</a:t>
            </a:r>
          </a:p>
          <a:p>
            <a:pPr marL="609600" indent="-609600" algn="just">
              <a:lnSpc>
                <a:spcPct val="30000"/>
              </a:lnSpc>
              <a:buFont typeface="Wingdings 2" pitchFamily="18" charset="2"/>
              <a:buNone/>
            </a:pPr>
            <a:endParaRPr lang="es-ES" sz="1400" b="1" dirty="0" smtClean="0">
              <a:solidFill>
                <a:schemeClr val="tx1"/>
              </a:solidFill>
              <a:latin typeface="Calibri" pitchFamily="34" charset="0"/>
            </a:endParaRPr>
          </a:p>
          <a:p>
            <a:pPr marL="609600" indent="-609600" algn="just">
              <a:lnSpc>
                <a:spcPct val="80000"/>
              </a:lnSpc>
              <a:buFont typeface="Wingdings 2" pitchFamily="18" charset="2"/>
              <a:buNone/>
            </a:pPr>
            <a:r>
              <a:rPr lang="es-ES" sz="1400" b="1" dirty="0" smtClean="0">
                <a:solidFill>
                  <a:schemeClr val="tx1"/>
                </a:solidFill>
                <a:latin typeface="Calibri" pitchFamily="34" charset="0"/>
              </a:rPr>
              <a:t>	NOMBRE DE LA PERSONA QUE RESGUARDA EL ARCHIVO: </a:t>
            </a:r>
            <a:r>
              <a:rPr lang="es-ES" sz="1400" dirty="0" smtClean="0">
                <a:solidFill>
                  <a:schemeClr val="tx1"/>
                </a:solidFill>
                <a:latin typeface="Calibri" pitchFamily="34" charset="0"/>
              </a:rPr>
              <a:t>Anotar el nombre completo y cargo de la persona que custodia o resguarda la documentación que se describe en este formato, cuando sean dos o más personas indicarlo.</a:t>
            </a:r>
            <a:endParaRPr lang="es-MX" sz="1400" dirty="0" smtClean="0">
              <a:solidFill>
                <a:schemeClr val="tx1"/>
              </a:solidFill>
              <a:latin typeface="Calibri" pitchFamily="34" charset="0"/>
            </a:endParaRPr>
          </a:p>
          <a:p>
            <a:pPr marL="609600" indent="-609600">
              <a:lnSpc>
                <a:spcPct val="80000"/>
              </a:lnSpc>
              <a:buFont typeface="Wingdings 2" pitchFamily="18" charset="2"/>
              <a:buNone/>
            </a:pPr>
            <a:r>
              <a:rPr lang="es-ES" sz="1600" b="1" dirty="0" smtClean="0">
                <a:solidFill>
                  <a:schemeClr val="tx1"/>
                </a:solidFill>
                <a:latin typeface="Calibri" pitchFamily="34" charset="0"/>
              </a:rPr>
              <a:t>EXPEDIENTES DE ARCHIVO DEL PERSONAL</a:t>
            </a:r>
          </a:p>
          <a:p>
            <a:pPr marL="609600" indent="-609600" algn="just">
              <a:lnSpc>
                <a:spcPct val="80000"/>
              </a:lnSpc>
              <a:buFont typeface="Wingdings 2" pitchFamily="18" charset="2"/>
              <a:buNone/>
            </a:pPr>
            <a:r>
              <a:rPr lang="es-ES" sz="1400" b="1" dirty="0" smtClean="0">
                <a:solidFill>
                  <a:schemeClr val="tx1"/>
                </a:solidFill>
                <a:latin typeface="Calibri" pitchFamily="34" charset="0"/>
              </a:rPr>
              <a:t>	NÚMERO DE ARCHIVERO O CAJA DE ARCHIVO. </a:t>
            </a:r>
            <a:r>
              <a:rPr lang="es-ES" sz="1400" dirty="0" smtClean="0">
                <a:solidFill>
                  <a:schemeClr val="tx1"/>
                </a:solidFill>
                <a:latin typeface="Calibri" pitchFamily="34" charset="0"/>
              </a:rPr>
              <a:t>De conformidad con el tipo de archivo de los expedientes, numerar los archiveros, cajas, anaqueles, etc., de manera que se identifique numéricamente a cada uno.</a:t>
            </a:r>
          </a:p>
          <a:p>
            <a:pPr marL="609600" indent="-609600" algn="just">
              <a:lnSpc>
                <a:spcPct val="80000"/>
              </a:lnSpc>
              <a:buFont typeface="Wingdings 2" pitchFamily="18" charset="2"/>
              <a:buNone/>
            </a:pPr>
            <a:r>
              <a:rPr lang="es-ES" sz="1400" b="1" dirty="0" smtClean="0">
                <a:solidFill>
                  <a:schemeClr val="tx1"/>
                </a:solidFill>
                <a:latin typeface="Calibri" pitchFamily="34" charset="0"/>
              </a:rPr>
              <a:t>	NOMBRE. </a:t>
            </a:r>
            <a:r>
              <a:rPr lang="es-ES" sz="1400" dirty="0" smtClean="0">
                <a:solidFill>
                  <a:schemeClr val="tx1"/>
                </a:solidFill>
                <a:latin typeface="Calibri" pitchFamily="34" charset="0"/>
              </a:rPr>
              <a:t>Registrar el nombre de cada persona que trabaja en la Entidad o Dependencia, Unidad, Área o Proyecto, incluyendo al personal considerado como becario, identificándolos por orden alfabético.</a:t>
            </a:r>
          </a:p>
          <a:p>
            <a:pPr marL="609600" indent="-609600" algn="just">
              <a:lnSpc>
                <a:spcPct val="80000"/>
              </a:lnSpc>
              <a:buFont typeface="Wingdings 2" pitchFamily="18" charset="2"/>
              <a:buNone/>
            </a:pPr>
            <a:r>
              <a:rPr lang="es-ES" sz="1400" b="1" dirty="0" smtClean="0">
                <a:solidFill>
                  <a:schemeClr val="tx1"/>
                </a:solidFill>
                <a:latin typeface="Calibri" pitchFamily="34" charset="0"/>
              </a:rPr>
              <a:t>	UBICACIÓN. </a:t>
            </a:r>
            <a:r>
              <a:rPr lang="es-ES" sz="1400" dirty="0" smtClean="0">
                <a:solidFill>
                  <a:schemeClr val="tx1"/>
                </a:solidFill>
                <a:latin typeface="Calibri" pitchFamily="34" charset="0"/>
              </a:rPr>
              <a:t>Descripción física del lugar en donde se encuentra archivada la información.</a:t>
            </a:r>
            <a:r>
              <a:rPr lang="es-ES" sz="1400" b="1" dirty="0" smtClean="0">
                <a:solidFill>
                  <a:schemeClr val="tx1"/>
                </a:solidFill>
                <a:latin typeface="Calibri" pitchFamily="34" charset="0"/>
              </a:rPr>
              <a:t> </a:t>
            </a:r>
          </a:p>
          <a:p>
            <a:pPr marL="609600" indent="-609600" algn="just">
              <a:lnSpc>
                <a:spcPct val="80000"/>
              </a:lnSpc>
              <a:buFont typeface="Wingdings 2" pitchFamily="18" charset="2"/>
              <a:buNone/>
            </a:pPr>
            <a:r>
              <a:rPr lang="es-ES" sz="1400" b="1" dirty="0" smtClean="0">
                <a:solidFill>
                  <a:schemeClr val="tx1"/>
                </a:solidFill>
                <a:latin typeface="Calibri" pitchFamily="34" charset="0"/>
              </a:rPr>
              <a:t>EXPEDIENTES DE ARCHIVO DE NOMINAS</a:t>
            </a:r>
          </a:p>
          <a:p>
            <a:pPr marL="609600" indent="-609600" algn="just">
              <a:lnSpc>
                <a:spcPct val="80000"/>
              </a:lnSpc>
              <a:buFont typeface="Wingdings 2" pitchFamily="18" charset="2"/>
              <a:buNone/>
            </a:pPr>
            <a:r>
              <a:rPr lang="es-ES" sz="1400" b="1" dirty="0" smtClean="0">
                <a:solidFill>
                  <a:schemeClr val="tx1"/>
                </a:solidFill>
                <a:latin typeface="Calibri" pitchFamily="34" charset="0"/>
              </a:rPr>
              <a:t>	NUMERO DE ARCHIVERO O CAJA DE ARCHIVO. </a:t>
            </a:r>
            <a:r>
              <a:rPr lang="es-ES" sz="1400" dirty="0" smtClean="0">
                <a:solidFill>
                  <a:schemeClr val="tx1"/>
                </a:solidFill>
                <a:latin typeface="Calibri" pitchFamily="34" charset="0"/>
              </a:rPr>
              <a:t>De conformidad con el tipo de archivo de las nóminas, numerar los archiveros, cajas, anaqueles, etc., de manera que se identifique numéricamente a cada uno.</a:t>
            </a:r>
          </a:p>
          <a:p>
            <a:pPr marL="609600" indent="-609600" algn="just">
              <a:lnSpc>
                <a:spcPct val="80000"/>
              </a:lnSpc>
              <a:buFont typeface="Wingdings 2" pitchFamily="18" charset="2"/>
              <a:buNone/>
            </a:pPr>
            <a:r>
              <a:rPr lang="es-ES" sz="1400" b="1" dirty="0" smtClean="0">
                <a:solidFill>
                  <a:schemeClr val="tx1"/>
                </a:solidFill>
                <a:latin typeface="Calibri" pitchFamily="34" charset="0"/>
              </a:rPr>
              <a:t>	NÚMERO DE EXPEDIENTE O LEGAJO. </a:t>
            </a:r>
            <a:r>
              <a:rPr lang="es-ES" sz="1400" dirty="0" smtClean="0">
                <a:solidFill>
                  <a:schemeClr val="tx1"/>
                </a:solidFill>
                <a:latin typeface="Calibri" pitchFamily="34" charset="0"/>
              </a:rPr>
              <a:t>Numerar cada uno de los expedientes o legajos por caja o archivero.</a:t>
            </a:r>
          </a:p>
          <a:p>
            <a:pPr marL="609600" indent="-609600" algn="just">
              <a:lnSpc>
                <a:spcPct val="80000"/>
              </a:lnSpc>
              <a:buFont typeface="Wingdings 2" pitchFamily="18" charset="2"/>
              <a:buNone/>
            </a:pPr>
            <a:r>
              <a:rPr lang="es-ES" sz="1400" b="1" dirty="0" smtClean="0">
                <a:solidFill>
                  <a:schemeClr val="tx1"/>
                </a:solidFill>
                <a:latin typeface="Calibri" pitchFamily="34" charset="0"/>
              </a:rPr>
              <a:t>	PERIODO O QUINCENAS DE PAGO DE LAS NOMINAS. </a:t>
            </a:r>
            <a:r>
              <a:rPr lang="es-ES" sz="1400" dirty="0" smtClean="0">
                <a:solidFill>
                  <a:schemeClr val="tx1"/>
                </a:solidFill>
                <a:latin typeface="Calibri" pitchFamily="34" charset="0"/>
              </a:rPr>
              <a:t>Detallar las quincenas de pago de las nóminas de cada expediente, ordenadas cronológicamente por años.</a:t>
            </a:r>
          </a:p>
          <a:p>
            <a:pPr marL="609600" indent="-609600" algn="just">
              <a:lnSpc>
                <a:spcPct val="80000"/>
              </a:lnSpc>
              <a:buFont typeface="Wingdings 2" pitchFamily="18" charset="2"/>
              <a:buNone/>
            </a:pPr>
            <a:r>
              <a:rPr lang="es-ES" sz="1400" b="1" dirty="0" smtClean="0">
                <a:solidFill>
                  <a:schemeClr val="tx1"/>
                </a:solidFill>
                <a:latin typeface="Calibri" pitchFamily="34" charset="0"/>
              </a:rPr>
              <a:t>	UBICACIÓN. </a:t>
            </a:r>
            <a:r>
              <a:rPr lang="es-ES" sz="1400" dirty="0" smtClean="0">
                <a:solidFill>
                  <a:schemeClr val="tx1"/>
                </a:solidFill>
                <a:latin typeface="Calibri" pitchFamily="34" charset="0"/>
              </a:rPr>
              <a:t>Descripción física del lugar en donde se encuentra archivada la información.</a:t>
            </a:r>
          </a:p>
        </p:txBody>
      </p:sp>
      <p:sp>
        <p:nvSpPr>
          <p:cNvPr id="31746" name="5 Marcador de número de diapositiva"/>
          <p:cNvSpPr>
            <a:spLocks noGrp="1"/>
          </p:cNvSpPr>
          <p:nvPr>
            <p:ph type="sldNum" sz="quarter" idx="12"/>
          </p:nvPr>
        </p:nvSpPr>
        <p:spPr bwMode="auto">
          <a:noFill/>
          <a:ln>
            <a:miter lim="800000"/>
            <a:headEnd/>
            <a:tailEnd/>
          </a:ln>
        </p:spPr>
        <p:txBody>
          <a:bodyPr/>
          <a:lstStyle/>
          <a:p>
            <a:fld id="{50B5EB00-9FD3-45F6-842D-6E2E8D707496}" type="slidenum">
              <a:rPr lang="es-ES" smtClean="0"/>
              <a:pPr/>
              <a:t>20</a:t>
            </a:fld>
            <a:endParaRPr lang="es-ES" smtClean="0"/>
          </a:p>
        </p:txBody>
      </p:sp>
    </p:spTree>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Marcador de número de diapositiva"/>
          <p:cNvSpPr>
            <a:spLocks noGrp="1"/>
          </p:cNvSpPr>
          <p:nvPr>
            <p:ph type="sldNum" sz="quarter" idx="12"/>
          </p:nvPr>
        </p:nvSpPr>
        <p:spPr bwMode="auto">
          <a:noFill/>
          <a:ln>
            <a:miter lim="800000"/>
            <a:headEnd/>
            <a:tailEnd/>
          </a:ln>
        </p:spPr>
        <p:txBody>
          <a:bodyPr/>
          <a:lstStyle/>
          <a:p>
            <a:fld id="{A94947BF-F97D-410A-9646-1A56F2F7BAAC}" type="slidenum">
              <a:rPr lang="es-ES" smtClean="0"/>
              <a:pPr/>
              <a:t>21</a:t>
            </a:fld>
            <a:endParaRPr lang="es-ES" smtClean="0"/>
          </a:p>
        </p:txBody>
      </p:sp>
      <p:pic>
        <p:nvPicPr>
          <p:cNvPr id="32771" name="Picture 4"/>
          <p:cNvPicPr>
            <a:picLocks noChangeAspect="1" noChangeArrowheads="1"/>
          </p:cNvPicPr>
          <p:nvPr/>
        </p:nvPicPr>
        <p:blipFill>
          <a:blip r:embed="rId2" cstate="print"/>
          <a:srcRect/>
          <a:stretch>
            <a:fillRect/>
          </a:stretch>
        </p:blipFill>
        <p:spPr bwMode="auto">
          <a:xfrm>
            <a:off x="1071563" y="561975"/>
            <a:ext cx="8072437" cy="573405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Marcador de número de diapositiva"/>
          <p:cNvSpPr>
            <a:spLocks noGrp="1"/>
          </p:cNvSpPr>
          <p:nvPr>
            <p:ph type="sldNum" sz="quarter" idx="12"/>
          </p:nvPr>
        </p:nvSpPr>
        <p:spPr bwMode="auto">
          <a:noFill/>
          <a:ln>
            <a:miter lim="800000"/>
            <a:headEnd/>
            <a:tailEnd/>
          </a:ln>
        </p:spPr>
        <p:txBody>
          <a:bodyPr/>
          <a:lstStyle/>
          <a:p>
            <a:fld id="{7103EE4A-9087-4B91-973C-690A766A9EC3}" type="slidenum">
              <a:rPr lang="es-ES" smtClean="0"/>
              <a:pPr/>
              <a:t>22</a:t>
            </a:fld>
            <a:endParaRPr lang="es-ES" smtClean="0"/>
          </a:p>
        </p:txBody>
      </p:sp>
      <p:sp>
        <p:nvSpPr>
          <p:cNvPr id="43014" name="Rectangle 6"/>
          <p:cNvSpPr>
            <a:spLocks noChangeArrowheads="1"/>
          </p:cNvSpPr>
          <p:nvPr/>
        </p:nvSpPr>
        <p:spPr bwMode="auto">
          <a:xfrm>
            <a:off x="1187450" y="685800"/>
            <a:ext cx="5386388" cy="457200"/>
          </a:xfrm>
          <a:prstGeom prst="rect">
            <a:avLst/>
          </a:prstGeom>
          <a:noFill/>
          <a:ln w="9525" algn="ctr">
            <a:noFill/>
            <a:miter lim="800000"/>
            <a:headEnd/>
            <a:tailEnd/>
          </a:ln>
          <a:effectLst/>
        </p:spPr>
        <p:txBody>
          <a:bodyPr anchor="ctr"/>
          <a:lstStyle/>
          <a:p>
            <a:pPr algn="ctr">
              <a:defRPr/>
            </a:pPr>
            <a:r>
              <a:rPr lang="es-MX" sz="2000" dirty="0">
                <a:solidFill>
                  <a:srgbClr val="663300"/>
                </a:solidFill>
                <a:effectLst>
                  <a:outerShdw blurRad="38100" dist="38100" dir="2700000" algn="tl">
                    <a:srgbClr val="C0C0C0"/>
                  </a:outerShdw>
                </a:effectLst>
                <a:latin typeface="Gill Sans MT" pitchFamily="34" charset="0"/>
              </a:rPr>
              <a:t>2.- RECURSOS FINANCIEROS</a:t>
            </a:r>
            <a:endParaRPr lang="en-US" sz="2000" dirty="0">
              <a:solidFill>
                <a:srgbClr val="663300"/>
              </a:solidFill>
              <a:effectLst>
                <a:outerShdw blurRad="38100" dist="38100" dir="2700000" algn="tl">
                  <a:srgbClr val="C0C0C0"/>
                </a:outerShdw>
              </a:effectLst>
              <a:latin typeface="Gill Sans MT" pitchFamily="34" charset="0"/>
            </a:endParaRPr>
          </a:p>
        </p:txBody>
      </p:sp>
      <p:sp>
        <p:nvSpPr>
          <p:cNvPr id="43015" name="Rectangle 7"/>
          <p:cNvSpPr>
            <a:spLocks noChangeArrowheads="1"/>
          </p:cNvSpPr>
          <p:nvPr/>
        </p:nvSpPr>
        <p:spPr bwMode="auto">
          <a:xfrm>
            <a:off x="1096205" y="1371600"/>
            <a:ext cx="7436235" cy="5202496"/>
          </a:xfrm>
          <a:prstGeom prst="rect">
            <a:avLst/>
          </a:prstGeom>
          <a:noFill/>
          <a:ln w="9525">
            <a:noFill/>
            <a:miter lim="800000"/>
            <a:headEnd/>
            <a:tailEnd/>
          </a:ln>
          <a:effectLst/>
        </p:spPr>
        <p:txBody>
          <a:bodyPr wrap="square">
            <a:spAutoFit/>
          </a:bodyPr>
          <a:lstStyle/>
          <a:p>
            <a:pPr algn="just">
              <a:defRPr/>
            </a:pPr>
            <a:r>
              <a:rPr lang="es-MX" sz="1600" dirty="0">
                <a:effectLst>
                  <a:outerShdw blurRad="38100" dist="38100" dir="2700000" algn="tl">
                    <a:srgbClr val="C0C0C0"/>
                  </a:outerShdw>
                </a:effectLst>
                <a:latin typeface="Calibri" pitchFamily="34" charset="0"/>
              </a:rPr>
              <a:t>Este apartado comprende toda la información y documentación del ejercicio del presupuesto asignado, de las cuentas bancarias, de los fondos de caja, de las partidas recibidas pendientes de comprobar, de la información presupuestal, programática y contable, de los deudores y acreedores diversos, del archivo contable-fiscal y de los asuntos pendientes o en trámite de los recursos financieros de la Entidad o Dependencia, Unidad, Área o Proyecto.</a:t>
            </a:r>
          </a:p>
          <a:p>
            <a:pPr>
              <a:defRPr/>
            </a:pPr>
            <a:endParaRPr lang="es-MX" sz="1600" dirty="0">
              <a:effectLst>
                <a:outerShdw blurRad="38100" dist="38100" dir="2700000" algn="tl">
                  <a:srgbClr val="C0C0C0"/>
                </a:outerShdw>
              </a:effectLst>
              <a:latin typeface="Calibri" pitchFamily="34" charset="0"/>
            </a:endParaRPr>
          </a:p>
          <a:p>
            <a:pPr algn="just">
              <a:defRPr/>
            </a:pPr>
            <a:r>
              <a:rPr lang="es-MX" sz="1600" dirty="0">
                <a:effectLst>
                  <a:outerShdw blurRad="38100" dist="38100" dir="2700000" algn="tl">
                    <a:srgbClr val="C0C0C0"/>
                  </a:outerShdw>
                </a:effectLst>
                <a:latin typeface="Calibri" pitchFamily="34" charset="0"/>
              </a:rPr>
              <a:t>Para efectos de la correcta información que se presenta en los formatos de este rubro, el titular de la Entidad o Dependencia, Unidad, Área o Proyecto </a:t>
            </a:r>
            <a:r>
              <a:rPr lang="es-ES" sz="1600" dirty="0">
                <a:effectLst>
                  <a:outerShdw blurRad="38100" dist="38100" dir="2700000" algn="tl">
                    <a:srgbClr val="C0C0C0"/>
                  </a:outerShdw>
                </a:effectLst>
                <a:latin typeface="Calibri" pitchFamily="34" charset="0"/>
              </a:rPr>
              <a:t>que integra el expediente </a:t>
            </a:r>
            <a:r>
              <a:rPr lang="es-ES" sz="1600" dirty="0" smtClean="0">
                <a:effectLst>
                  <a:outerShdw blurRad="38100" dist="38100" dir="2700000" algn="tl">
                    <a:srgbClr val="C0C0C0"/>
                  </a:outerShdw>
                </a:effectLst>
                <a:latin typeface="Calibri" pitchFamily="34" charset="0"/>
              </a:rPr>
              <a:t>de entrega-recepción</a:t>
            </a:r>
            <a:r>
              <a:rPr lang="es-ES" sz="1600" dirty="0">
                <a:effectLst>
                  <a:outerShdw blurRad="38100" dist="38100" dir="2700000" algn="tl">
                    <a:srgbClr val="C0C0C0"/>
                  </a:outerShdw>
                </a:effectLst>
                <a:latin typeface="Calibri" pitchFamily="34" charset="0"/>
              </a:rPr>
              <a:t>, deberá </a:t>
            </a:r>
            <a:r>
              <a:rPr lang="es-ES" sz="1600" u="sng" dirty="0">
                <a:effectLst>
                  <a:outerShdw blurRad="38100" dist="38100" dir="2700000" algn="tl">
                    <a:srgbClr val="C0C0C0"/>
                  </a:outerShdw>
                </a:effectLst>
                <a:latin typeface="Calibri" pitchFamily="34" charset="0"/>
              </a:rPr>
              <a:t>INVARIABLEMENTE</a:t>
            </a:r>
            <a:r>
              <a:rPr lang="es-ES" sz="1600" dirty="0">
                <a:effectLst>
                  <a:outerShdw blurRad="38100" dist="38100" dir="2700000" algn="tl">
                    <a:srgbClr val="C0C0C0"/>
                  </a:outerShdw>
                </a:effectLst>
                <a:latin typeface="Calibri" pitchFamily="34" charset="0"/>
              </a:rPr>
              <a:t> recabar </a:t>
            </a:r>
            <a:r>
              <a:rPr lang="es-ES" sz="1600" u="sng" dirty="0">
                <a:effectLst>
                  <a:outerShdw blurRad="38100" dist="38100" dir="2700000" algn="tl">
                    <a:srgbClr val="C0C0C0"/>
                  </a:outerShdw>
                </a:effectLst>
                <a:latin typeface="Calibri" pitchFamily="34" charset="0"/>
              </a:rPr>
              <a:t>CON ANTICIPACIÓN</a:t>
            </a:r>
            <a:r>
              <a:rPr lang="es-ES" sz="1600" dirty="0">
                <a:effectLst>
                  <a:outerShdw blurRad="38100" dist="38100" dir="2700000" algn="tl">
                    <a:srgbClr val="C0C0C0"/>
                  </a:outerShdw>
                </a:effectLst>
                <a:latin typeface="Calibri" pitchFamily="34" charset="0"/>
              </a:rPr>
              <a:t> la información financiera ante la Instancia que le otorgó los recursos, a fin de que concilie la información financiera y</a:t>
            </a:r>
            <a:r>
              <a:rPr lang="es-ES" sz="1600" dirty="0"/>
              <a:t> </a:t>
            </a:r>
            <a:r>
              <a:rPr lang="es-ES" sz="1600" dirty="0">
                <a:effectLst>
                  <a:outerShdw blurRad="38100" dist="38100" dir="2700000" algn="tl">
                    <a:srgbClr val="C0C0C0"/>
                  </a:outerShdw>
                </a:effectLst>
                <a:latin typeface="Calibri" pitchFamily="34" charset="0"/>
              </a:rPr>
              <a:t>los montos Recibidos,</a:t>
            </a:r>
            <a:r>
              <a:rPr lang="es-MX" sz="1600" dirty="0">
                <a:effectLst>
                  <a:outerShdw blurRad="38100" dist="38100" dir="2700000" algn="tl">
                    <a:srgbClr val="C0C0C0"/>
                  </a:outerShdw>
                </a:effectLst>
                <a:latin typeface="Calibri" pitchFamily="34" charset="0"/>
              </a:rPr>
              <a:t> </a:t>
            </a:r>
            <a:r>
              <a:rPr lang="es-ES" sz="1600" dirty="0">
                <a:effectLst>
                  <a:outerShdw blurRad="38100" dist="38100" dir="2700000" algn="tl">
                    <a:srgbClr val="C0C0C0"/>
                  </a:outerShdw>
                </a:effectLst>
                <a:latin typeface="Calibri" pitchFamily="34" charset="0"/>
              </a:rPr>
              <a:t> Ejercidos y Comprobados, y que en caso de existir diferencias las mismas sean aclaradas, así como los saldos que tuviere pendientes por comprobar o aclarar, se </a:t>
            </a:r>
            <a:r>
              <a:rPr lang="es-ES" sz="1600" dirty="0" smtClean="0">
                <a:effectLst>
                  <a:outerShdw blurRad="38100" dist="38100" dir="2700000" algn="tl">
                    <a:srgbClr val="C0C0C0"/>
                  </a:outerShdw>
                </a:effectLst>
                <a:latin typeface="Calibri" pitchFamily="34" charset="0"/>
              </a:rPr>
              <a:t>aclaren, comprueben o rembolsen </a:t>
            </a:r>
            <a:r>
              <a:rPr lang="es-ES" sz="1600" dirty="0">
                <a:effectLst>
                  <a:outerShdw blurRad="38100" dist="38100" dir="2700000" algn="tl">
                    <a:srgbClr val="C0C0C0"/>
                  </a:outerShdw>
                </a:effectLst>
                <a:latin typeface="Calibri" pitchFamily="34" charset="0"/>
              </a:rPr>
              <a:t>a </a:t>
            </a:r>
            <a:r>
              <a:rPr lang="es-ES" sz="1600" dirty="0" smtClean="0">
                <a:effectLst>
                  <a:outerShdw blurRad="38100" dist="38100" dir="2700000" algn="tl">
                    <a:srgbClr val="C0C0C0"/>
                  </a:outerShdw>
                </a:effectLst>
                <a:latin typeface="Calibri" pitchFamily="34" charset="0"/>
              </a:rPr>
              <a:t>más </a:t>
            </a:r>
            <a:r>
              <a:rPr lang="es-ES" sz="1600" dirty="0">
                <a:effectLst>
                  <a:outerShdw blurRad="38100" dist="38100" dir="2700000" algn="tl">
                    <a:srgbClr val="C0C0C0"/>
                  </a:outerShdw>
                </a:effectLst>
                <a:latin typeface="Calibri" pitchFamily="34" charset="0"/>
              </a:rPr>
              <a:t>tardar un día antes de la fecha oficial para la entrega-recepción. Si persisten diferencias por aclarar o comprobaciones pendientes de entregar deberá especificarse en un hecho del acta de entrega recepción el monto de los mismos, el estado en que se encuentran y la o las personas responsables de solventar los pendientes y las áreas a las cuales se encuentran asignadas, adjuntando los documentos que los soporten claramente.</a:t>
            </a:r>
            <a:endParaRPr lang="en-US" sz="1600" dirty="0">
              <a:effectLst>
                <a:outerShdw blurRad="38100" dist="38100" dir="2700000" algn="tl">
                  <a:srgbClr val="C0C0C0"/>
                </a:outerShdw>
              </a:effectLst>
              <a:latin typeface="Calibri" pitchFamily="34" charset="0"/>
            </a:endParaRPr>
          </a:p>
        </p:txBody>
      </p:sp>
      <p:pic>
        <p:nvPicPr>
          <p:cNvPr id="33797" name="Picture 6" descr="C:\Users\GIlberto\AppData\Local\Microsoft\Windows\Temporary Internet Files\Content.IE5\AYQF62PQ\MC900441314[1].png"/>
          <p:cNvPicPr>
            <a:picLocks noChangeAspect="1" noChangeArrowheads="1"/>
          </p:cNvPicPr>
          <p:nvPr/>
        </p:nvPicPr>
        <p:blipFill>
          <a:blip r:embed="rId2" cstate="print"/>
          <a:srcRect/>
          <a:stretch>
            <a:fillRect/>
          </a:stretch>
        </p:blipFill>
        <p:spPr bwMode="auto">
          <a:xfrm>
            <a:off x="7643813" y="357188"/>
            <a:ext cx="1014412" cy="1014412"/>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Marcador de número de diapositiva"/>
          <p:cNvSpPr>
            <a:spLocks noGrp="1"/>
          </p:cNvSpPr>
          <p:nvPr>
            <p:ph type="sldNum" sz="quarter" idx="12"/>
          </p:nvPr>
        </p:nvSpPr>
        <p:spPr bwMode="auto">
          <a:noFill/>
          <a:ln>
            <a:miter lim="800000"/>
            <a:headEnd/>
            <a:tailEnd/>
          </a:ln>
        </p:spPr>
        <p:txBody>
          <a:bodyPr/>
          <a:lstStyle/>
          <a:p>
            <a:fld id="{C0E9E224-2A69-4715-A789-8BCC0BFC87E5}" type="slidenum">
              <a:rPr lang="es-ES" smtClean="0"/>
              <a:pPr/>
              <a:t>23</a:t>
            </a:fld>
            <a:endParaRPr lang="es-ES" smtClean="0"/>
          </a:p>
        </p:txBody>
      </p:sp>
      <p:sp>
        <p:nvSpPr>
          <p:cNvPr id="44038" name="Rectangle 6"/>
          <p:cNvSpPr>
            <a:spLocks noChangeArrowheads="1"/>
          </p:cNvSpPr>
          <p:nvPr/>
        </p:nvSpPr>
        <p:spPr bwMode="auto">
          <a:xfrm>
            <a:off x="1071563" y="1071563"/>
            <a:ext cx="7620000" cy="336550"/>
          </a:xfrm>
          <a:prstGeom prst="rect">
            <a:avLst/>
          </a:prstGeom>
          <a:noFill/>
          <a:ln w="9525">
            <a:noFill/>
            <a:miter lim="800000"/>
            <a:headEnd/>
            <a:tailEnd/>
          </a:ln>
          <a:effectLst/>
        </p:spPr>
        <p:txBody>
          <a:bodyPr>
            <a:spAutoFit/>
          </a:bodyPr>
          <a:lstStyle/>
          <a:p>
            <a:pPr algn="ctr" eaLnBrk="0" hangingPunct="0">
              <a:defRPr/>
            </a:pPr>
            <a:r>
              <a:rPr lang="en-US" sz="1600" b="1" dirty="0">
                <a:effectLst>
                  <a:outerShdw blurRad="38100" dist="38100" dir="2700000" algn="tl">
                    <a:srgbClr val="C0C0C0"/>
                  </a:outerShdw>
                </a:effectLst>
                <a:latin typeface="Calibri" pitchFamily="34" charset="0"/>
              </a:rPr>
              <a:t>La información se proporcionará a través de los siguientes formatos:</a:t>
            </a:r>
          </a:p>
        </p:txBody>
      </p:sp>
      <p:sp>
        <p:nvSpPr>
          <p:cNvPr id="44039" name="Rectangle 7"/>
          <p:cNvSpPr>
            <a:spLocks noChangeArrowheads="1"/>
          </p:cNvSpPr>
          <p:nvPr/>
        </p:nvSpPr>
        <p:spPr bwMode="auto">
          <a:xfrm>
            <a:off x="2915816" y="549275"/>
            <a:ext cx="3658022" cy="457200"/>
          </a:xfrm>
          <a:prstGeom prst="rect">
            <a:avLst/>
          </a:prstGeom>
          <a:noFill/>
          <a:ln w="9525" algn="ctr">
            <a:noFill/>
            <a:miter lim="800000"/>
            <a:headEnd/>
            <a:tailEnd/>
          </a:ln>
          <a:effectLst/>
        </p:spPr>
        <p:txBody>
          <a:bodyPr anchor="ctr"/>
          <a:lstStyle/>
          <a:p>
            <a:pPr algn="ctr">
              <a:defRPr/>
            </a:pPr>
            <a:r>
              <a:rPr lang="es-MX" sz="2000" dirty="0">
                <a:effectLst>
                  <a:outerShdw blurRad="38100" dist="38100" dir="2700000" algn="tl">
                    <a:srgbClr val="C0C0C0"/>
                  </a:outerShdw>
                </a:effectLst>
                <a:latin typeface="Gill Sans MT" pitchFamily="34" charset="0"/>
              </a:rPr>
              <a:t>2.- RECURSOS FINANCIEROS</a:t>
            </a:r>
            <a:endParaRPr lang="en-US" sz="2000" dirty="0">
              <a:effectLst>
                <a:outerShdw blurRad="38100" dist="38100" dir="2700000" algn="tl">
                  <a:srgbClr val="C0C0C0"/>
                </a:outerShdw>
              </a:effectLst>
              <a:latin typeface="Gill Sans MT" pitchFamily="34" charset="0"/>
            </a:endParaRPr>
          </a:p>
        </p:txBody>
      </p:sp>
      <p:sp>
        <p:nvSpPr>
          <p:cNvPr id="44040" name="Text Box 8"/>
          <p:cNvSpPr txBox="1">
            <a:spLocks noChangeArrowheads="1"/>
          </p:cNvSpPr>
          <p:nvPr/>
        </p:nvSpPr>
        <p:spPr bwMode="auto">
          <a:xfrm>
            <a:off x="1143000" y="1428750"/>
            <a:ext cx="7632700" cy="5016500"/>
          </a:xfrm>
          <a:prstGeom prst="rect">
            <a:avLst/>
          </a:prstGeom>
          <a:noFill/>
          <a:ln w="9525">
            <a:noFill/>
            <a:miter lim="800000"/>
            <a:headEnd/>
            <a:tailEnd/>
          </a:ln>
          <a:effectLst/>
        </p:spPr>
        <p:txBody>
          <a:bodyPr>
            <a:spAutoFit/>
          </a:bodyPr>
          <a:lstStyle/>
          <a:p>
            <a:pPr marL="800100" lvl="1" indent="-342900" algn="just">
              <a:defRPr/>
            </a:pPr>
            <a:r>
              <a:rPr lang="es-MX" sz="1400" b="1" dirty="0"/>
              <a:t>2.1.</a:t>
            </a:r>
            <a:r>
              <a:rPr lang="es-MX" sz="1400" dirty="0"/>
              <a:t>	ASUNTOS PENDIENTES O EN TRÁMITE EN MÁTERIA DE RECURSOS FINANCIEROS.</a:t>
            </a:r>
          </a:p>
          <a:p>
            <a:pPr marL="800100" lvl="1" indent="-342900" algn="just">
              <a:defRPr/>
            </a:pPr>
            <a:endParaRPr lang="es-MX" sz="1000" dirty="0"/>
          </a:p>
          <a:p>
            <a:pPr marL="800100" lvl="1" indent="-342900" algn="just">
              <a:defRPr/>
            </a:pPr>
            <a:r>
              <a:rPr lang="es-MX" sz="1400" b="1" dirty="0"/>
              <a:t>2.2.</a:t>
            </a:r>
            <a:r>
              <a:rPr lang="es-MX" sz="1400" dirty="0"/>
              <a:t>	FONDOS DE CAJA.</a:t>
            </a:r>
          </a:p>
          <a:p>
            <a:pPr marL="800100" lvl="1" indent="-342900" algn="just">
              <a:defRPr/>
            </a:pPr>
            <a:endParaRPr lang="es-MX" sz="1000" dirty="0"/>
          </a:p>
          <a:p>
            <a:pPr marL="800100" lvl="1" indent="-342900" algn="just">
              <a:defRPr/>
            </a:pPr>
            <a:r>
              <a:rPr lang="es-MX" sz="1400" b="1" dirty="0"/>
              <a:t>2.3.</a:t>
            </a:r>
            <a:r>
              <a:rPr lang="es-MX" sz="1400" dirty="0"/>
              <a:t>	CUENTAS BANCARIAS.</a:t>
            </a:r>
          </a:p>
          <a:p>
            <a:pPr marL="800100" lvl="1" indent="-342900" algn="just">
              <a:defRPr/>
            </a:pPr>
            <a:endParaRPr lang="es-MX" sz="1000" dirty="0"/>
          </a:p>
          <a:p>
            <a:pPr marL="800100" lvl="1" indent="-342900" algn="just">
              <a:defRPr/>
            </a:pPr>
            <a:r>
              <a:rPr lang="es-MX" sz="1400" b="1" dirty="0"/>
              <a:t>2.4.</a:t>
            </a:r>
            <a:r>
              <a:rPr lang="es-MX" sz="1400" dirty="0"/>
              <a:t>	PARTIDAS RECIBIDAS PENDIENTES DE COMPROBAR.</a:t>
            </a:r>
          </a:p>
          <a:p>
            <a:pPr marL="800100" lvl="1" indent="-342900" algn="just">
              <a:defRPr/>
            </a:pPr>
            <a:endParaRPr lang="es-MX" sz="1000" dirty="0"/>
          </a:p>
          <a:p>
            <a:pPr marL="800100" lvl="1" indent="-342900" algn="just">
              <a:defRPr/>
            </a:pPr>
            <a:r>
              <a:rPr lang="es-MX" sz="1400" b="1" dirty="0"/>
              <a:t>2.5.</a:t>
            </a:r>
            <a:r>
              <a:rPr lang="es-MX" sz="1400" dirty="0"/>
              <a:t>	DEUDORES DIVERSOS, DOCUMENTOS POR COBRAR, FIANZAS Y GARANTÍAS A FAVOR.</a:t>
            </a:r>
          </a:p>
          <a:p>
            <a:pPr marL="800100" lvl="1" indent="-342900" algn="just">
              <a:defRPr/>
            </a:pPr>
            <a:endParaRPr lang="es-MX" sz="1000" dirty="0"/>
          </a:p>
          <a:p>
            <a:pPr marL="800100" lvl="1" indent="-342900" algn="just">
              <a:defRPr/>
            </a:pPr>
            <a:r>
              <a:rPr lang="es-MX" sz="1400" b="1" dirty="0"/>
              <a:t>2.6.</a:t>
            </a:r>
            <a:r>
              <a:rPr lang="es-MX" sz="1400" dirty="0"/>
              <a:t>	INTEGRACIÓN DE LA INFORMACIÓN PRESUPUESTARIA, PROGRAMATICA Y CONTABLE DE LA ENTIDAD O DEPENDENCIA PARA EL EJERCICIO EN CURSO. </a:t>
            </a:r>
          </a:p>
          <a:p>
            <a:pPr marL="800100" lvl="1" indent="-342900" algn="just">
              <a:defRPr/>
            </a:pPr>
            <a:endParaRPr lang="es-MX" sz="1000" dirty="0"/>
          </a:p>
          <a:p>
            <a:pPr lvl="1" algn="just">
              <a:defRPr/>
            </a:pPr>
            <a:r>
              <a:rPr lang="es-MX" sz="1400" b="1" dirty="0"/>
              <a:t>2.7. </a:t>
            </a:r>
            <a:r>
              <a:rPr lang="es-MX" sz="1400" dirty="0"/>
              <a:t>COMPROBANTES DE INGRESOS:COMPROBANTE FISCAL DIGITAL POR INTERNET (CFDI), FACTURA PROFORMA, BOLETAJE, ETC.</a:t>
            </a:r>
          </a:p>
          <a:p>
            <a:pPr algn="just">
              <a:defRPr/>
            </a:pPr>
            <a:r>
              <a:rPr lang="es-MX" sz="1400" dirty="0"/>
              <a:t> </a:t>
            </a:r>
          </a:p>
          <a:p>
            <a:pPr marL="800100" lvl="1" indent="-342900" algn="just">
              <a:defRPr/>
            </a:pPr>
            <a:r>
              <a:rPr lang="es-MX" sz="1400" b="1" dirty="0"/>
              <a:t>2.8.</a:t>
            </a:r>
            <a:r>
              <a:rPr lang="es-MX" sz="1400" dirty="0"/>
              <a:t>	ARCHIVO CONTABLE – FISCAL. </a:t>
            </a:r>
          </a:p>
          <a:p>
            <a:pPr marL="800100" lvl="1" indent="-342900" algn="just">
              <a:defRPr/>
            </a:pPr>
            <a:endParaRPr lang="es-MX" sz="1000" dirty="0"/>
          </a:p>
          <a:p>
            <a:pPr marL="800100" lvl="1" indent="-342900" algn="just">
              <a:defRPr/>
            </a:pPr>
            <a:r>
              <a:rPr lang="es-MX" sz="1400" b="1" dirty="0"/>
              <a:t>2.9.</a:t>
            </a:r>
            <a:r>
              <a:rPr lang="es-MX" sz="1400" dirty="0"/>
              <a:t>	ACREEDORES DIVERSOS, CUENTAS POR PAGAR,  FIANZAS Y GARANTÍAS OTORGADAS.</a:t>
            </a:r>
          </a:p>
          <a:p>
            <a:pPr marL="800100" lvl="1" indent="-342900" algn="just">
              <a:defRPr/>
            </a:pPr>
            <a:endParaRPr lang="es-MX" sz="1200" dirty="0"/>
          </a:p>
          <a:p>
            <a:pPr lvl="1" algn="just">
              <a:defRPr/>
            </a:pPr>
            <a:r>
              <a:rPr lang="es-ES" sz="1400" b="1" dirty="0"/>
              <a:t>2.10</a:t>
            </a:r>
            <a:r>
              <a:rPr lang="es-ES" sz="1400" dirty="0"/>
              <a:t> RELACIÓN DE COMPROBANTES PENDIENTES DE PAGO A PROVEEDORES.</a:t>
            </a:r>
          </a:p>
        </p:txBody>
      </p:sp>
    </p:spTree>
  </p:cSld>
  <p:clrMapOvr>
    <a:masterClrMapping/>
  </p:clrMapOvr>
  <p:transition>
    <p:cover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p:cNvSpPr>
          <p:nvPr>
            <p:ph idx="1"/>
          </p:nvPr>
        </p:nvSpPr>
        <p:spPr>
          <a:xfrm>
            <a:off x="1046163" y="548680"/>
            <a:ext cx="7526337" cy="5952133"/>
          </a:xfrm>
        </p:spPr>
        <p:txBody>
          <a:bodyPr>
            <a:noAutofit/>
          </a:bodyPr>
          <a:lstStyle/>
          <a:p>
            <a:pPr marL="609600" indent="-609600" algn="ctr" eaLnBrk="1" hangingPunct="1">
              <a:buFont typeface="Wingdings 2" pitchFamily="18" charset="2"/>
              <a:buNone/>
            </a:pPr>
            <a:r>
              <a:rPr lang="es-MX" sz="1600" b="1" dirty="0" smtClean="0">
                <a:solidFill>
                  <a:schemeClr val="tx1"/>
                </a:solidFill>
                <a:latin typeface="Calibri" pitchFamily="34" charset="0"/>
              </a:rPr>
              <a:t>FORMATO No. 2.1</a:t>
            </a:r>
          </a:p>
          <a:p>
            <a:pPr marL="609600" indent="-609600" algn="ctr" eaLnBrk="1" hangingPunct="1">
              <a:lnSpc>
                <a:spcPct val="50000"/>
              </a:lnSpc>
              <a:buFont typeface="Wingdings 2" pitchFamily="18" charset="2"/>
              <a:buNone/>
            </a:pPr>
            <a:endParaRPr lang="es-MX" sz="1600" b="1" dirty="0" smtClean="0">
              <a:solidFill>
                <a:schemeClr val="tx1"/>
              </a:solidFill>
              <a:latin typeface="Calibri" pitchFamily="34" charset="0"/>
            </a:endParaRPr>
          </a:p>
          <a:p>
            <a:pPr marL="609600" indent="-609600" algn="ctr" eaLnBrk="1" hangingPunct="1">
              <a:buFont typeface="Wingdings 2" pitchFamily="18" charset="2"/>
              <a:buNone/>
            </a:pPr>
            <a:r>
              <a:rPr lang="es-MX" sz="1600" b="1" u="sng" dirty="0" smtClean="0">
                <a:solidFill>
                  <a:schemeClr val="tx1"/>
                </a:solidFill>
                <a:latin typeface="Calibri" pitchFamily="34" charset="0"/>
              </a:rPr>
              <a:t>ASUNTOS PENDIENTES O EN TRÁMITE EN MATERIA DE RECURSOS FINANCIEROS</a:t>
            </a:r>
            <a:endParaRPr lang="es-MX" sz="1600" b="1" dirty="0" smtClean="0">
              <a:solidFill>
                <a:schemeClr val="tx1"/>
              </a:solidFill>
              <a:latin typeface="Calibri" pitchFamily="34" charset="0"/>
            </a:endParaRPr>
          </a:p>
          <a:p>
            <a:pPr marL="609600" indent="-609600" algn="just" eaLnBrk="1" hangingPunct="1">
              <a:buFont typeface="Wingdings 2" pitchFamily="18" charset="2"/>
              <a:buNone/>
            </a:pPr>
            <a:r>
              <a:rPr lang="es-MX" sz="1400" b="1" dirty="0" smtClean="0">
                <a:solidFill>
                  <a:schemeClr val="tx1"/>
                </a:solidFill>
                <a:latin typeface="Calibri" pitchFamily="34" charset="0"/>
              </a:rPr>
              <a:t>      </a:t>
            </a:r>
            <a:r>
              <a:rPr lang="es-MX" sz="1400" b="1" dirty="0" smtClean="0">
                <a:solidFill>
                  <a:schemeClr val="tx1"/>
                </a:solidFill>
              </a:rPr>
              <a:t>	En este formato se deberán detallar todos los asuntos pendientes o en trámite de los recursos financieros</a:t>
            </a:r>
            <a:r>
              <a:rPr lang="es-ES" sz="1400" b="1" dirty="0" smtClean="0">
                <a:solidFill>
                  <a:schemeClr val="tx1"/>
                </a:solidFill>
              </a:rPr>
              <a:t> que a la fecha de la entrega recepción existan, anexando en su caso al Acta, fotocopia de los documentos que respalden los asuntos pendientes o en trámite.</a:t>
            </a:r>
          </a:p>
          <a:p>
            <a:pPr marL="609600" indent="-609600" algn="just">
              <a:buFont typeface="Wingdings 2" pitchFamily="18" charset="2"/>
              <a:buNone/>
            </a:pPr>
            <a:r>
              <a:rPr lang="es-ES" sz="1400" b="1" dirty="0" smtClean="0">
                <a:solidFill>
                  <a:schemeClr val="tx1"/>
                </a:solidFill>
              </a:rPr>
              <a:t>	NÚMERO PROGRESIVO</a:t>
            </a:r>
            <a:r>
              <a:rPr lang="es-ES" sz="1400" dirty="0" smtClean="0">
                <a:solidFill>
                  <a:schemeClr val="tx1"/>
                </a:solidFill>
              </a:rPr>
              <a:t>. Asignar un número progresivo a cada uno de los asuntos pendientes, de acuerdo a su importancia.</a:t>
            </a:r>
          </a:p>
          <a:p>
            <a:pPr marL="609600" indent="-609600" algn="just">
              <a:buFont typeface="Wingdings 2" pitchFamily="18" charset="2"/>
              <a:buNone/>
            </a:pPr>
            <a:r>
              <a:rPr lang="es-ES" sz="1400" b="1" dirty="0" smtClean="0">
                <a:solidFill>
                  <a:schemeClr val="tx1"/>
                </a:solidFill>
              </a:rPr>
              <a:t>	ASUNTO. </a:t>
            </a:r>
            <a:r>
              <a:rPr lang="es-ES" sz="1400" dirty="0" smtClean="0">
                <a:solidFill>
                  <a:schemeClr val="tx1"/>
                </a:solidFill>
              </a:rPr>
              <a:t>Describir de manera clara el asunto pendiente, para su fácil identificación.</a:t>
            </a:r>
            <a:r>
              <a:rPr lang="es-ES" sz="1400" b="1" dirty="0" smtClean="0">
                <a:solidFill>
                  <a:schemeClr val="tx1"/>
                </a:solidFill>
              </a:rPr>
              <a:t> Precisar con exactitud los asuntos que requieran de atención inmediata.</a:t>
            </a:r>
          </a:p>
          <a:p>
            <a:pPr marL="609600" indent="-609600" algn="just">
              <a:buFont typeface="Wingdings 2" pitchFamily="18" charset="2"/>
              <a:buNone/>
            </a:pPr>
            <a:r>
              <a:rPr lang="es-ES" sz="1400" b="1" dirty="0" smtClean="0">
                <a:solidFill>
                  <a:schemeClr val="tx1"/>
                </a:solidFill>
              </a:rPr>
              <a:t>	DESCRIPCIÓN DE SU SITUACIÓN ACTUAL</a:t>
            </a:r>
            <a:r>
              <a:rPr lang="es-ES" sz="1400" dirty="0" smtClean="0">
                <a:solidFill>
                  <a:schemeClr val="tx1"/>
                </a:solidFill>
              </a:rPr>
              <a:t>. Anotar la etapa en que se encuentra el trámite del asunto y que gestión administrativa falta para concluirlo.</a:t>
            </a:r>
          </a:p>
          <a:p>
            <a:pPr marL="609600" indent="-609600" algn="just">
              <a:buFont typeface="Wingdings 2" pitchFamily="18" charset="2"/>
              <a:buNone/>
            </a:pPr>
            <a:r>
              <a:rPr lang="es-ES" sz="1400" b="1" dirty="0" smtClean="0">
                <a:solidFill>
                  <a:schemeClr val="tx1"/>
                </a:solidFill>
              </a:rPr>
              <a:t>	NOMBRE DEL RESPONSABLE DE SU TRÁMITE.</a:t>
            </a:r>
            <a:r>
              <a:rPr lang="es-ES" sz="1400" dirty="0" smtClean="0">
                <a:solidFill>
                  <a:schemeClr val="tx1"/>
                </a:solidFill>
              </a:rPr>
              <a:t> Registrar el nombre de la persona adscrita a la Entidad o Dependencia que está dando seguimiento al trámite del asunto.</a:t>
            </a:r>
          </a:p>
          <a:p>
            <a:pPr marL="609600" indent="-609600">
              <a:lnSpc>
                <a:spcPct val="50000"/>
              </a:lnSpc>
              <a:buFont typeface="Wingdings 2" pitchFamily="18" charset="2"/>
              <a:buNone/>
            </a:pPr>
            <a:endParaRPr lang="es-ES" sz="1400" b="1" i="1" dirty="0" smtClean="0">
              <a:solidFill>
                <a:schemeClr val="tx1"/>
              </a:solidFill>
            </a:endParaRPr>
          </a:p>
          <a:p>
            <a:pPr marL="609600" indent="-609600" algn="just">
              <a:buFont typeface="Wingdings 2" pitchFamily="18" charset="2"/>
              <a:buNone/>
            </a:pPr>
            <a:r>
              <a:rPr lang="es-ES" sz="1400" b="1" i="1" dirty="0" smtClean="0">
                <a:solidFill>
                  <a:schemeClr val="tx1"/>
                </a:solidFill>
              </a:rPr>
              <a:t>	Nota:</a:t>
            </a:r>
            <a:r>
              <a:rPr lang="es-ES" sz="1400" dirty="0" smtClean="0">
                <a:solidFill>
                  <a:schemeClr val="tx1"/>
                </a:solidFill>
              </a:rPr>
              <a:t> En este formato en su caso se incluirá la información de aquellos recursos correspondientes a ingresos autogenerados por la propia  Entidad o Dependencia pendientes de recuperar.</a:t>
            </a:r>
            <a:endParaRPr lang="es-ES" sz="1400" dirty="0" smtClean="0">
              <a:solidFill>
                <a:schemeClr val="tx1"/>
              </a:solidFill>
              <a:latin typeface="Calibri" pitchFamily="34" charset="0"/>
            </a:endParaRPr>
          </a:p>
        </p:txBody>
      </p:sp>
      <p:sp>
        <p:nvSpPr>
          <p:cNvPr id="35842" name="5 Marcador de número de diapositiva"/>
          <p:cNvSpPr>
            <a:spLocks noGrp="1"/>
          </p:cNvSpPr>
          <p:nvPr>
            <p:ph type="sldNum" sz="quarter" idx="12"/>
          </p:nvPr>
        </p:nvSpPr>
        <p:spPr bwMode="auto">
          <a:noFill/>
          <a:ln>
            <a:miter lim="800000"/>
            <a:headEnd/>
            <a:tailEnd/>
          </a:ln>
        </p:spPr>
        <p:txBody>
          <a:bodyPr/>
          <a:lstStyle/>
          <a:p>
            <a:fld id="{E63B19F9-1AC0-44BE-93D3-4EEB0074B30D}" type="slidenum">
              <a:rPr lang="es-ES" smtClean="0"/>
              <a:pPr/>
              <a:t>24</a:t>
            </a:fld>
            <a:endParaRPr lang="es-ES" smtClean="0"/>
          </a:p>
        </p:txBody>
      </p:sp>
      <p:sp>
        <p:nvSpPr>
          <p:cNvPr id="4" name="Sound"/>
          <p:cNvSpPr>
            <a:spLocks noEditPoints="1" noChangeArrowheads="1"/>
          </p:cNvSpPr>
          <p:nvPr/>
        </p:nvSpPr>
        <p:spPr bwMode="auto">
          <a:xfrm>
            <a:off x="8001000" y="142875"/>
            <a:ext cx="571500" cy="500063"/>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s-MX" dirty="0"/>
          </a:p>
        </p:txBody>
      </p:sp>
    </p:spTree>
  </p:cSld>
  <p:clrMapOvr>
    <a:masterClrMapping/>
  </p:clrMapOvr>
  <p:transition>
    <p:cover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5 Marcador de número de diapositiva"/>
          <p:cNvSpPr>
            <a:spLocks noGrp="1"/>
          </p:cNvSpPr>
          <p:nvPr>
            <p:ph type="sldNum" sz="quarter" idx="12"/>
          </p:nvPr>
        </p:nvSpPr>
        <p:spPr bwMode="auto">
          <a:noFill/>
          <a:ln>
            <a:miter lim="800000"/>
            <a:headEnd/>
            <a:tailEnd/>
          </a:ln>
        </p:spPr>
        <p:txBody>
          <a:bodyPr/>
          <a:lstStyle/>
          <a:p>
            <a:fld id="{A38CE479-B8D9-422A-8641-6F6AB0DB5515}" type="slidenum">
              <a:rPr lang="es-ES" smtClean="0"/>
              <a:pPr/>
              <a:t>25</a:t>
            </a:fld>
            <a:endParaRPr lang="es-ES" smtClean="0"/>
          </a:p>
        </p:txBody>
      </p:sp>
      <p:pic>
        <p:nvPicPr>
          <p:cNvPr id="36867" name="Picture 4"/>
          <p:cNvPicPr>
            <a:picLocks noChangeAspect="1" noChangeArrowheads="1"/>
          </p:cNvPicPr>
          <p:nvPr/>
        </p:nvPicPr>
        <p:blipFill>
          <a:blip r:embed="rId2" cstate="print"/>
          <a:srcRect/>
          <a:stretch>
            <a:fillRect/>
          </a:stretch>
        </p:blipFill>
        <p:spPr bwMode="auto">
          <a:xfrm>
            <a:off x="1071563" y="676275"/>
            <a:ext cx="8072437" cy="550545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p:cNvSpPr>
          <p:nvPr>
            <p:ph idx="1"/>
          </p:nvPr>
        </p:nvSpPr>
        <p:spPr>
          <a:xfrm>
            <a:off x="1044575" y="404664"/>
            <a:ext cx="7199833" cy="6120680"/>
          </a:xfrm>
        </p:spPr>
        <p:txBody>
          <a:bodyPr>
            <a:normAutofit fontScale="92500" lnSpcReduction="20000"/>
          </a:bodyPr>
          <a:lstStyle/>
          <a:p>
            <a:pPr marL="609600" indent="-609600" algn="ctr" eaLnBrk="1" hangingPunct="1">
              <a:buFont typeface="Wingdings 2" pitchFamily="18" charset="2"/>
              <a:buNone/>
            </a:pPr>
            <a:r>
              <a:rPr lang="es-MX" sz="1800" b="1" dirty="0" smtClean="0">
                <a:solidFill>
                  <a:schemeClr val="tx1"/>
                </a:solidFill>
                <a:latin typeface="Calibri" pitchFamily="34" charset="0"/>
              </a:rPr>
              <a:t>FORMATO No. 2.2</a:t>
            </a:r>
          </a:p>
          <a:p>
            <a:pPr marL="609600" indent="-609600" algn="ctr" eaLnBrk="1" hangingPunct="1">
              <a:buFont typeface="Wingdings 2" pitchFamily="18" charset="2"/>
              <a:buNone/>
            </a:pPr>
            <a:r>
              <a:rPr lang="es-ES" sz="1800" b="1" u="sng" dirty="0" smtClean="0">
                <a:solidFill>
                  <a:schemeClr val="tx1"/>
                </a:solidFill>
                <a:latin typeface="Calibri" pitchFamily="34" charset="0"/>
              </a:rPr>
              <a:t>FONDOS DE CAJA</a:t>
            </a:r>
          </a:p>
          <a:p>
            <a:pPr marL="609600" indent="-609600" algn="just">
              <a:buFont typeface="Wingdings 2" pitchFamily="18" charset="2"/>
              <a:buNone/>
            </a:pPr>
            <a:r>
              <a:rPr lang="es-ES" sz="1500" b="1" dirty="0" smtClean="0">
                <a:solidFill>
                  <a:schemeClr val="tx1"/>
                </a:solidFill>
              </a:rPr>
              <a:t>	Reflejar en este formato el estado que guarda cada uno de los fondos de caja (fondos revolventes) asignados a la Entidad o Dependencia, Unidad, Área  o Proyecto, utilizando un formato para cada uno de ellos. </a:t>
            </a:r>
          </a:p>
          <a:p>
            <a:pPr marL="609600" indent="-609600" algn="ctr">
              <a:lnSpc>
                <a:spcPct val="30000"/>
              </a:lnSpc>
              <a:buFont typeface="Wingdings 2" pitchFamily="18" charset="2"/>
              <a:buNone/>
            </a:pPr>
            <a:endParaRPr lang="es-ES" sz="1500" b="1" dirty="0" smtClean="0">
              <a:solidFill>
                <a:schemeClr val="tx1"/>
              </a:solidFill>
            </a:endParaRPr>
          </a:p>
          <a:p>
            <a:pPr marL="609600" indent="-609600" algn="ctr">
              <a:lnSpc>
                <a:spcPct val="30000"/>
              </a:lnSpc>
              <a:buFont typeface="Wingdings 2" pitchFamily="18" charset="2"/>
              <a:buNone/>
            </a:pPr>
            <a:r>
              <a:rPr lang="es-ES" sz="1500" b="1" dirty="0" smtClean="0">
                <a:solidFill>
                  <a:schemeClr val="tx1"/>
                </a:solidFill>
              </a:rPr>
              <a:t>EFECTIVO</a:t>
            </a:r>
          </a:p>
          <a:p>
            <a:pPr marL="609600" indent="-609600" algn="just">
              <a:buFont typeface="Wingdings 2" pitchFamily="18" charset="2"/>
              <a:buNone/>
            </a:pPr>
            <a:r>
              <a:rPr lang="es-ES" sz="1500" b="1" dirty="0" smtClean="0">
                <a:solidFill>
                  <a:schemeClr val="tx1"/>
                </a:solidFill>
              </a:rPr>
              <a:t>	CANTIDAD. </a:t>
            </a:r>
            <a:r>
              <a:rPr lang="es-ES" sz="1500" dirty="0" smtClean="0">
                <a:solidFill>
                  <a:schemeClr val="tx1"/>
                </a:solidFill>
              </a:rPr>
              <a:t>Anotar la cantidad de billetes o monedas con que cuenta en el fondo por cada denominación de los mismos.</a:t>
            </a:r>
          </a:p>
          <a:p>
            <a:pPr marL="609600" indent="-609600" algn="just">
              <a:buFont typeface="Wingdings 2" pitchFamily="18" charset="2"/>
              <a:buNone/>
            </a:pPr>
            <a:r>
              <a:rPr lang="es-ES" sz="1500" b="1" dirty="0" smtClean="0">
                <a:solidFill>
                  <a:schemeClr val="tx1"/>
                </a:solidFill>
              </a:rPr>
              <a:t>	IMPORTE. </a:t>
            </a:r>
            <a:r>
              <a:rPr lang="es-ES" sz="1500" dirty="0" smtClean="0">
                <a:solidFill>
                  <a:schemeClr val="tx1"/>
                </a:solidFill>
              </a:rPr>
              <a:t>Cantidad que resulta de multiplicar la denominación del efectivo por la cantidad de cada uno de ellos.</a:t>
            </a:r>
          </a:p>
          <a:p>
            <a:pPr marL="609600" indent="-609600" algn="ctr">
              <a:buFont typeface="Wingdings 2" pitchFamily="18" charset="2"/>
              <a:buNone/>
            </a:pPr>
            <a:r>
              <a:rPr lang="es-ES" sz="1500" b="1" dirty="0" smtClean="0">
                <a:solidFill>
                  <a:schemeClr val="tx1"/>
                </a:solidFill>
              </a:rPr>
              <a:t>DOCUMENTOS (FACTURAS, VALES, RECIBOS, ETC.)</a:t>
            </a:r>
          </a:p>
          <a:p>
            <a:pPr marL="609600" indent="-609600" algn="just">
              <a:buFont typeface="Wingdings 2" pitchFamily="18" charset="2"/>
              <a:buNone/>
            </a:pPr>
            <a:r>
              <a:rPr lang="es-ES" sz="1500" b="1" dirty="0" smtClean="0">
                <a:solidFill>
                  <a:schemeClr val="tx1"/>
                </a:solidFill>
              </a:rPr>
              <a:t>	NÚMERO. </a:t>
            </a:r>
            <a:r>
              <a:rPr lang="es-ES" sz="1500" dirty="0" smtClean="0">
                <a:solidFill>
                  <a:schemeClr val="tx1"/>
                </a:solidFill>
              </a:rPr>
              <a:t>Detallar el número de las facturas, indicando en su caso el lugar en donde se localizan los archivos XML., vales o recibos, en caso de que el documento no lo tenga anotar s/n.</a:t>
            </a:r>
          </a:p>
          <a:p>
            <a:pPr marL="609600" indent="-609600" algn="just">
              <a:buFont typeface="Wingdings 2" pitchFamily="18" charset="2"/>
              <a:buNone/>
            </a:pPr>
            <a:r>
              <a:rPr lang="es-ES" sz="1500" b="1" dirty="0" smtClean="0">
                <a:solidFill>
                  <a:schemeClr val="tx1"/>
                </a:solidFill>
              </a:rPr>
              <a:t>	NOMBRE DE QUIEN LO EXPIDE. </a:t>
            </a:r>
            <a:r>
              <a:rPr lang="es-ES" sz="1500" dirty="0" smtClean="0">
                <a:solidFill>
                  <a:schemeClr val="tx1"/>
                </a:solidFill>
              </a:rPr>
              <a:t>Registrar el nombre del proveedor de bienes o servicios o de cualquier persona que  expide el documento, y nombre de la persona que recibió el recurso o pago. </a:t>
            </a:r>
          </a:p>
          <a:p>
            <a:pPr marL="609600" indent="-609600" algn="just">
              <a:lnSpc>
                <a:spcPct val="30000"/>
              </a:lnSpc>
              <a:buFont typeface="Wingdings 2" pitchFamily="18" charset="2"/>
              <a:buNone/>
            </a:pPr>
            <a:r>
              <a:rPr lang="es-ES" sz="1600" b="1" dirty="0" smtClean="0">
                <a:solidFill>
                  <a:schemeClr val="tx1"/>
                </a:solidFill>
              </a:rPr>
              <a:t>	</a:t>
            </a:r>
          </a:p>
          <a:p>
            <a:pPr marL="609600" indent="-609600" algn="just">
              <a:lnSpc>
                <a:spcPct val="30000"/>
              </a:lnSpc>
              <a:buFont typeface="Wingdings 2" pitchFamily="18" charset="2"/>
              <a:buNone/>
            </a:pPr>
            <a:r>
              <a:rPr lang="es-ES" sz="1600" b="1" dirty="0" smtClean="0">
                <a:solidFill>
                  <a:schemeClr val="tx1"/>
                </a:solidFill>
              </a:rPr>
              <a:t>	FECHA.</a:t>
            </a:r>
            <a:r>
              <a:rPr lang="es-ES" sz="1600" dirty="0" smtClean="0">
                <a:solidFill>
                  <a:schemeClr val="tx1"/>
                </a:solidFill>
              </a:rPr>
              <a:t> Registrar la fecha del documento.</a:t>
            </a:r>
            <a:endParaRPr lang="es-MX" sz="1600" dirty="0" smtClean="0">
              <a:solidFill>
                <a:schemeClr val="tx1"/>
              </a:solidFill>
            </a:endParaRPr>
          </a:p>
          <a:p>
            <a:pPr marL="609600" indent="-609600" algn="just">
              <a:lnSpc>
                <a:spcPct val="30000"/>
              </a:lnSpc>
              <a:buFont typeface="Wingdings 2" pitchFamily="18" charset="2"/>
              <a:buNone/>
            </a:pPr>
            <a:endParaRPr lang="es-ES" sz="1500" dirty="0" smtClean="0">
              <a:solidFill>
                <a:schemeClr val="tx1"/>
              </a:solidFill>
            </a:endParaRPr>
          </a:p>
          <a:p>
            <a:pPr marL="609600" indent="-609600" algn="just">
              <a:buFont typeface="Wingdings 2" pitchFamily="18" charset="2"/>
              <a:buNone/>
            </a:pPr>
            <a:r>
              <a:rPr lang="es-ES" sz="1500" b="1" dirty="0" smtClean="0">
                <a:solidFill>
                  <a:schemeClr val="tx1"/>
                </a:solidFill>
              </a:rPr>
              <a:t>	IMPORTE. </a:t>
            </a:r>
            <a:r>
              <a:rPr lang="es-ES" sz="1500" dirty="0" smtClean="0">
                <a:solidFill>
                  <a:schemeClr val="tx1"/>
                </a:solidFill>
              </a:rPr>
              <a:t>Señalar el valor total del documento.</a:t>
            </a:r>
          </a:p>
          <a:p>
            <a:pPr marL="609600" indent="-609600" algn="just">
              <a:lnSpc>
                <a:spcPct val="30000"/>
              </a:lnSpc>
              <a:buFont typeface="Wingdings 2" pitchFamily="18" charset="2"/>
              <a:buNone/>
            </a:pPr>
            <a:endParaRPr lang="es-ES" sz="1500" dirty="0" smtClean="0">
              <a:solidFill>
                <a:schemeClr val="tx1"/>
              </a:solidFill>
            </a:endParaRPr>
          </a:p>
          <a:p>
            <a:pPr marL="609600" indent="-609600" algn="just">
              <a:buFont typeface="Wingdings 2" pitchFamily="18" charset="2"/>
              <a:buNone/>
            </a:pPr>
            <a:r>
              <a:rPr lang="es-ES" sz="1500" b="1" dirty="0" smtClean="0">
                <a:solidFill>
                  <a:schemeClr val="tx1"/>
                </a:solidFill>
              </a:rPr>
              <a:t>	SUMA. </a:t>
            </a:r>
            <a:r>
              <a:rPr lang="es-ES" sz="1500" dirty="0" smtClean="0">
                <a:solidFill>
                  <a:schemeClr val="tx1"/>
                </a:solidFill>
              </a:rPr>
              <a:t>Cantidad que resulta de sumar los importes de la columna.</a:t>
            </a:r>
          </a:p>
          <a:p>
            <a:pPr marL="609600" indent="-609600" algn="just">
              <a:lnSpc>
                <a:spcPct val="30000"/>
              </a:lnSpc>
              <a:buFont typeface="Wingdings 2" pitchFamily="18" charset="2"/>
              <a:buNone/>
            </a:pPr>
            <a:endParaRPr lang="es-ES" sz="1500" dirty="0" smtClean="0">
              <a:solidFill>
                <a:schemeClr val="tx1"/>
              </a:solidFill>
            </a:endParaRPr>
          </a:p>
          <a:p>
            <a:pPr marL="609600" indent="-609600" algn="just">
              <a:buFont typeface="Wingdings 2" pitchFamily="18" charset="2"/>
              <a:buNone/>
            </a:pPr>
            <a:r>
              <a:rPr lang="es-ES" sz="1500" b="1" dirty="0" smtClean="0">
                <a:solidFill>
                  <a:schemeClr val="tx1"/>
                </a:solidFill>
              </a:rPr>
              <a:t>	OBSERVACIONES. </a:t>
            </a:r>
            <a:r>
              <a:rPr lang="es-ES" sz="1500" dirty="0" smtClean="0">
                <a:solidFill>
                  <a:schemeClr val="tx1"/>
                </a:solidFill>
              </a:rPr>
              <a:t>Describir las situaciones que aclaren o amplíen la información del manejo o estado que guarda el fondo.</a:t>
            </a:r>
          </a:p>
        </p:txBody>
      </p:sp>
      <p:sp>
        <p:nvSpPr>
          <p:cNvPr id="37890" name="5 Marcador de número de diapositiva"/>
          <p:cNvSpPr>
            <a:spLocks noGrp="1"/>
          </p:cNvSpPr>
          <p:nvPr>
            <p:ph type="sldNum" sz="quarter" idx="12"/>
          </p:nvPr>
        </p:nvSpPr>
        <p:spPr bwMode="auto">
          <a:noFill/>
          <a:ln>
            <a:miter lim="800000"/>
            <a:headEnd/>
            <a:tailEnd/>
          </a:ln>
        </p:spPr>
        <p:txBody>
          <a:bodyPr/>
          <a:lstStyle/>
          <a:p>
            <a:fld id="{3DF71794-2688-4932-94AC-BCB5C1B8E254}" type="slidenum">
              <a:rPr lang="es-ES" smtClean="0"/>
              <a:pPr/>
              <a:t>26</a:t>
            </a:fld>
            <a:endParaRPr lang="es-ES" smtClean="0"/>
          </a:p>
        </p:txBody>
      </p:sp>
    </p:spTree>
  </p:cSld>
  <p:clrMapOvr>
    <a:masterClrMapping/>
  </p:clrMapOvr>
  <p:transition>
    <p:cover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Marcador de número de diapositiva"/>
          <p:cNvSpPr>
            <a:spLocks noGrp="1"/>
          </p:cNvSpPr>
          <p:nvPr>
            <p:ph type="sldNum" sz="quarter" idx="12"/>
          </p:nvPr>
        </p:nvSpPr>
        <p:spPr bwMode="auto">
          <a:noFill/>
          <a:ln>
            <a:miter lim="800000"/>
            <a:headEnd/>
            <a:tailEnd/>
          </a:ln>
        </p:spPr>
        <p:txBody>
          <a:bodyPr/>
          <a:lstStyle/>
          <a:p>
            <a:fld id="{2400B9A1-8587-46E4-8124-40AA1E1CEB1A}" type="slidenum">
              <a:rPr lang="es-ES" smtClean="0"/>
              <a:pPr/>
              <a:t>27</a:t>
            </a:fld>
            <a:endParaRPr lang="es-ES" smtClean="0"/>
          </a:p>
        </p:txBody>
      </p:sp>
      <p:sp>
        <p:nvSpPr>
          <p:cNvPr id="38915" name="Rectangle 2"/>
          <p:cNvSpPr>
            <a:spLocks/>
          </p:cNvSpPr>
          <p:nvPr/>
        </p:nvSpPr>
        <p:spPr bwMode="auto">
          <a:xfrm>
            <a:off x="1044575" y="116632"/>
            <a:ext cx="7487865" cy="6169868"/>
          </a:xfrm>
          <a:prstGeom prst="rect">
            <a:avLst/>
          </a:prstGeom>
          <a:noFill/>
          <a:ln w="9525">
            <a:noFill/>
            <a:miter lim="800000"/>
            <a:headEnd/>
            <a:tailEnd/>
          </a:ln>
        </p:spPr>
        <p:txBody>
          <a:bodyPr/>
          <a:lstStyle/>
          <a:p>
            <a:pPr marL="609600" indent="-609600" algn="ctr">
              <a:spcBef>
                <a:spcPts val="600"/>
              </a:spcBef>
              <a:buClr>
                <a:schemeClr val="accent1"/>
              </a:buClr>
              <a:buSzPct val="80000"/>
              <a:buFont typeface="Wingdings 2" pitchFamily="18" charset="2"/>
              <a:buNone/>
            </a:pPr>
            <a:endParaRPr lang="es-MX" b="1" dirty="0">
              <a:solidFill>
                <a:srgbClr val="663300"/>
              </a:solidFill>
              <a:latin typeface="Calibri" pitchFamily="34" charset="0"/>
            </a:endParaRPr>
          </a:p>
          <a:p>
            <a:pPr marL="609600" indent="-609600" algn="ctr">
              <a:spcBef>
                <a:spcPts val="600"/>
              </a:spcBef>
              <a:buClr>
                <a:schemeClr val="accent1"/>
              </a:buClr>
              <a:buSzPct val="80000"/>
              <a:buFont typeface="Wingdings 2" pitchFamily="18" charset="2"/>
              <a:buNone/>
            </a:pPr>
            <a:r>
              <a:rPr lang="es-MX" b="1" dirty="0">
                <a:latin typeface="Calibri" pitchFamily="34" charset="0"/>
              </a:rPr>
              <a:t>FORMATO No. 2.2</a:t>
            </a:r>
          </a:p>
          <a:p>
            <a:pPr marL="609600" indent="-609600" algn="ctr">
              <a:lnSpc>
                <a:spcPct val="30000"/>
              </a:lnSpc>
              <a:spcBef>
                <a:spcPts val="600"/>
              </a:spcBef>
              <a:buClr>
                <a:schemeClr val="accent1"/>
              </a:buClr>
              <a:buSzPct val="80000"/>
              <a:buFont typeface="Wingdings 2" pitchFamily="18" charset="2"/>
              <a:buNone/>
            </a:pPr>
            <a:endParaRPr lang="es-ES" b="1" u="sng" dirty="0">
              <a:latin typeface="Calibri" pitchFamily="34" charset="0"/>
            </a:endParaRPr>
          </a:p>
          <a:p>
            <a:pPr marL="609600" indent="-609600" algn="ctr">
              <a:spcBef>
                <a:spcPts val="600"/>
              </a:spcBef>
              <a:buClr>
                <a:schemeClr val="accent1"/>
              </a:buClr>
              <a:buSzPct val="80000"/>
              <a:buFont typeface="Wingdings 2" pitchFamily="18" charset="2"/>
              <a:buNone/>
            </a:pPr>
            <a:r>
              <a:rPr lang="es-ES" b="1" u="sng" dirty="0">
                <a:latin typeface="Calibri" pitchFamily="34" charset="0"/>
              </a:rPr>
              <a:t>FONDOS DE CAJA</a:t>
            </a:r>
          </a:p>
          <a:p>
            <a:pPr marL="609600" indent="-609600" algn="ctr">
              <a:lnSpc>
                <a:spcPct val="30000"/>
              </a:lnSpc>
              <a:spcBef>
                <a:spcPts val="600"/>
              </a:spcBef>
              <a:buClr>
                <a:schemeClr val="accent1"/>
              </a:buClr>
              <a:buSzPct val="80000"/>
              <a:buFont typeface="Wingdings 2" pitchFamily="18" charset="2"/>
              <a:buNone/>
            </a:pPr>
            <a:endParaRPr lang="es-ES" b="1" u="sng" dirty="0">
              <a:latin typeface="Calibri" pitchFamily="34" charset="0"/>
            </a:endParaRPr>
          </a:p>
          <a:p>
            <a:pPr marL="609600" indent="-609600" algn="just" eaLnBrk="0" hangingPunct="0">
              <a:spcBef>
                <a:spcPts val="600"/>
              </a:spcBef>
              <a:buClr>
                <a:schemeClr val="accent1"/>
              </a:buClr>
              <a:buSzPct val="80000"/>
            </a:pPr>
            <a:r>
              <a:rPr lang="es-ES" sz="1500" b="1" dirty="0">
                <a:latin typeface="Gill Sans MT" pitchFamily="34" charset="0"/>
              </a:rPr>
              <a:t>	FECHA DEL ARQUEO DEL FONDO. </a:t>
            </a:r>
            <a:r>
              <a:rPr lang="es-ES" sz="1500" dirty="0">
                <a:latin typeface="Gill Sans MT" pitchFamily="34" charset="0"/>
              </a:rPr>
              <a:t>Anotar la fecha en que se realiza el arqueo del fondo de caja (</a:t>
            </a:r>
            <a:r>
              <a:rPr lang="es-ES" sz="1500" dirty="0" err="1">
                <a:latin typeface="Gill Sans MT" pitchFamily="34" charset="0"/>
              </a:rPr>
              <a:t>revolvente</a:t>
            </a:r>
            <a:r>
              <a:rPr lang="es-ES" sz="1500" dirty="0">
                <a:latin typeface="Gill Sans MT" pitchFamily="34" charset="0"/>
              </a:rPr>
              <a:t>).</a:t>
            </a:r>
          </a:p>
          <a:p>
            <a:pPr marL="609600" indent="-609600" algn="just" eaLnBrk="0" hangingPunct="0">
              <a:lnSpc>
                <a:spcPct val="30000"/>
              </a:lnSpc>
              <a:spcBef>
                <a:spcPts val="600"/>
              </a:spcBef>
              <a:buClr>
                <a:schemeClr val="accent1"/>
              </a:buClr>
              <a:buSzPct val="80000"/>
              <a:buFont typeface="Wingdings 2" pitchFamily="18" charset="2"/>
              <a:buNone/>
            </a:pPr>
            <a:endParaRPr lang="es-ES" sz="1500" dirty="0">
              <a:latin typeface="Gill Sans MT" pitchFamily="34" charset="0"/>
            </a:endParaRPr>
          </a:p>
          <a:p>
            <a:pPr marL="609600" indent="-609600" algn="just" eaLnBrk="0" hangingPunct="0">
              <a:spcBef>
                <a:spcPts val="600"/>
              </a:spcBef>
              <a:buClr>
                <a:schemeClr val="accent1"/>
              </a:buClr>
              <a:buSzPct val="80000"/>
            </a:pPr>
            <a:r>
              <a:rPr lang="es-ES" sz="1500" b="1" dirty="0">
                <a:latin typeface="Gill Sans MT" pitchFamily="34" charset="0"/>
              </a:rPr>
              <a:t>	IMPORTE DEL FONDO. </a:t>
            </a:r>
            <a:r>
              <a:rPr lang="es-ES" sz="1500" dirty="0">
                <a:latin typeface="Gill Sans MT" pitchFamily="34" charset="0"/>
              </a:rPr>
              <a:t>Indicar la cantidad original del fondo asignado al área.</a:t>
            </a:r>
          </a:p>
          <a:p>
            <a:pPr marL="609600" indent="-609600" algn="just" eaLnBrk="0" hangingPunct="0">
              <a:lnSpc>
                <a:spcPct val="30000"/>
              </a:lnSpc>
              <a:spcBef>
                <a:spcPts val="600"/>
              </a:spcBef>
              <a:buClr>
                <a:schemeClr val="accent1"/>
              </a:buClr>
              <a:buSzPct val="80000"/>
              <a:buFont typeface="Wingdings 2" pitchFamily="18" charset="2"/>
              <a:buNone/>
            </a:pPr>
            <a:endParaRPr lang="es-ES" sz="1500" dirty="0">
              <a:latin typeface="Gill Sans MT" pitchFamily="34" charset="0"/>
            </a:endParaRPr>
          </a:p>
          <a:p>
            <a:pPr marL="609600" indent="-609600" algn="just" eaLnBrk="0" hangingPunct="0">
              <a:spcBef>
                <a:spcPts val="600"/>
              </a:spcBef>
              <a:buClr>
                <a:schemeClr val="accent1"/>
              </a:buClr>
              <a:buSzPct val="80000"/>
            </a:pPr>
            <a:r>
              <a:rPr lang="es-ES" sz="1500" b="1" dirty="0">
                <a:latin typeface="Gill Sans MT" pitchFamily="34" charset="0"/>
              </a:rPr>
              <a:t>	TOTAL DEL EFECTIVO. </a:t>
            </a:r>
            <a:r>
              <a:rPr lang="es-ES" sz="1500" dirty="0">
                <a:latin typeface="Gill Sans MT" pitchFamily="34" charset="0"/>
              </a:rPr>
              <a:t>Anotar la cantidad resultante de la suma del efectivo. </a:t>
            </a:r>
          </a:p>
          <a:p>
            <a:pPr marL="609600" indent="-609600" algn="just" eaLnBrk="0" hangingPunct="0">
              <a:lnSpc>
                <a:spcPct val="30000"/>
              </a:lnSpc>
              <a:spcBef>
                <a:spcPts val="600"/>
              </a:spcBef>
              <a:buClr>
                <a:schemeClr val="accent1"/>
              </a:buClr>
              <a:buSzPct val="80000"/>
              <a:buFont typeface="Wingdings 2" pitchFamily="18" charset="2"/>
              <a:buNone/>
            </a:pPr>
            <a:endParaRPr lang="es-ES" sz="1500" dirty="0">
              <a:latin typeface="Gill Sans MT" pitchFamily="34" charset="0"/>
            </a:endParaRPr>
          </a:p>
          <a:p>
            <a:pPr marL="609600" indent="-609600" algn="just" eaLnBrk="0" hangingPunct="0">
              <a:spcBef>
                <a:spcPts val="600"/>
              </a:spcBef>
              <a:buClr>
                <a:schemeClr val="accent1"/>
              </a:buClr>
              <a:buSzPct val="80000"/>
            </a:pPr>
            <a:r>
              <a:rPr lang="es-ES" sz="1500" b="1" dirty="0">
                <a:latin typeface="Gill Sans MT" pitchFamily="34" charset="0"/>
              </a:rPr>
              <a:t>	TOTAL DE DOCUMENTOS. </a:t>
            </a:r>
            <a:r>
              <a:rPr lang="es-ES" sz="1500" dirty="0">
                <a:latin typeface="Gill Sans MT" pitchFamily="34" charset="0"/>
              </a:rPr>
              <a:t>Registrar la cantidad resultante de la suma del importe de los documentos.</a:t>
            </a:r>
          </a:p>
          <a:p>
            <a:pPr marL="609600" indent="-609600" algn="just" eaLnBrk="0" hangingPunct="0">
              <a:lnSpc>
                <a:spcPct val="30000"/>
              </a:lnSpc>
              <a:spcBef>
                <a:spcPts val="600"/>
              </a:spcBef>
              <a:buClr>
                <a:schemeClr val="accent1"/>
              </a:buClr>
              <a:buSzPct val="80000"/>
              <a:buFont typeface="Wingdings 2" pitchFamily="18" charset="2"/>
              <a:buNone/>
            </a:pPr>
            <a:endParaRPr lang="es-ES" sz="1500" dirty="0">
              <a:latin typeface="Gill Sans MT" pitchFamily="34" charset="0"/>
            </a:endParaRPr>
          </a:p>
          <a:p>
            <a:pPr marL="609600" indent="-609600" algn="just" eaLnBrk="0" hangingPunct="0">
              <a:spcBef>
                <a:spcPts val="600"/>
              </a:spcBef>
              <a:buClr>
                <a:schemeClr val="accent1"/>
              </a:buClr>
              <a:buSzPct val="80000"/>
            </a:pPr>
            <a:r>
              <a:rPr lang="es-ES" sz="1500" b="1" dirty="0">
                <a:latin typeface="Gill Sans MT" pitchFamily="34" charset="0"/>
              </a:rPr>
              <a:t>	TOTAL GENERAL. </a:t>
            </a:r>
            <a:r>
              <a:rPr lang="es-ES" sz="1500" dirty="0">
                <a:latin typeface="Gill Sans MT" pitchFamily="34" charset="0"/>
              </a:rPr>
              <a:t>Indicar la cantidad resultante de sumar los importes de efectivo y documentos.</a:t>
            </a:r>
          </a:p>
          <a:p>
            <a:pPr marL="609600" indent="-609600" algn="just" eaLnBrk="0" hangingPunct="0">
              <a:lnSpc>
                <a:spcPct val="30000"/>
              </a:lnSpc>
              <a:spcBef>
                <a:spcPts val="600"/>
              </a:spcBef>
              <a:buClr>
                <a:schemeClr val="accent1"/>
              </a:buClr>
              <a:buSzPct val="80000"/>
              <a:buFont typeface="Wingdings 2" pitchFamily="18" charset="2"/>
              <a:buNone/>
            </a:pPr>
            <a:endParaRPr lang="es-ES" sz="1500" dirty="0">
              <a:latin typeface="Gill Sans MT" pitchFamily="34" charset="0"/>
            </a:endParaRPr>
          </a:p>
          <a:p>
            <a:pPr marL="609600" indent="-609600" algn="just" eaLnBrk="0" hangingPunct="0">
              <a:spcBef>
                <a:spcPts val="600"/>
              </a:spcBef>
              <a:buClr>
                <a:schemeClr val="accent1"/>
              </a:buClr>
              <a:buSzPct val="80000"/>
            </a:pPr>
            <a:r>
              <a:rPr lang="es-ES" sz="1500" b="1" dirty="0">
                <a:latin typeface="Gill Sans MT" pitchFamily="34" charset="0"/>
              </a:rPr>
              <a:t>	DIFERENCIA. </a:t>
            </a:r>
            <a:r>
              <a:rPr lang="es-ES" sz="1500" dirty="0">
                <a:latin typeface="Gill Sans MT" pitchFamily="34" charset="0"/>
              </a:rPr>
              <a:t>Escribir la cantidad resultante de restar el total general al importe del fondo.</a:t>
            </a:r>
          </a:p>
          <a:p>
            <a:pPr marL="609600" indent="-609600" algn="just" eaLnBrk="0" hangingPunct="0">
              <a:lnSpc>
                <a:spcPct val="30000"/>
              </a:lnSpc>
              <a:spcBef>
                <a:spcPts val="600"/>
              </a:spcBef>
              <a:buClr>
                <a:schemeClr val="accent1"/>
              </a:buClr>
              <a:buSzPct val="80000"/>
              <a:buFont typeface="Wingdings 2" pitchFamily="18" charset="2"/>
              <a:buNone/>
            </a:pPr>
            <a:endParaRPr lang="es-ES" sz="1500" dirty="0">
              <a:latin typeface="Gill Sans MT" pitchFamily="34" charset="0"/>
            </a:endParaRPr>
          </a:p>
          <a:p>
            <a:pPr marL="609600" indent="-609600" algn="just" eaLnBrk="0" hangingPunct="0">
              <a:spcBef>
                <a:spcPts val="600"/>
              </a:spcBef>
              <a:buClr>
                <a:schemeClr val="accent1"/>
              </a:buClr>
              <a:buSzPct val="80000"/>
            </a:pPr>
            <a:r>
              <a:rPr lang="es-ES" sz="1500" b="1" dirty="0">
                <a:latin typeface="Gill Sans MT" pitchFamily="34" charset="0"/>
              </a:rPr>
              <a:t>	RESPONSABLE DEL FONDO. </a:t>
            </a:r>
            <a:r>
              <a:rPr lang="es-ES" sz="1500" dirty="0">
                <a:latin typeface="Gill Sans MT" pitchFamily="34" charset="0"/>
              </a:rPr>
              <a:t>Registrar el nombre, cargo y firma de la persona responsable del manejo de los recursos del fondo, misma que debe coincidir con el recibo de recepción del fondo, del cual deberá adjuntar fotocopia al formato, tanto del recibo del fondo como del resguardo firmado, correspondiente.</a:t>
            </a:r>
          </a:p>
        </p:txBody>
      </p:sp>
    </p:spTree>
  </p:cSld>
  <p:clrMapOvr>
    <a:masterClrMapping/>
  </p:clrMapOvr>
  <p:transition>
    <p:cover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5 Marcador de número de diapositiva"/>
          <p:cNvSpPr>
            <a:spLocks noGrp="1"/>
          </p:cNvSpPr>
          <p:nvPr>
            <p:ph type="sldNum" sz="quarter" idx="12"/>
          </p:nvPr>
        </p:nvSpPr>
        <p:spPr bwMode="auto">
          <a:noFill/>
          <a:ln>
            <a:miter lim="800000"/>
            <a:headEnd/>
            <a:tailEnd/>
          </a:ln>
        </p:spPr>
        <p:txBody>
          <a:bodyPr/>
          <a:lstStyle/>
          <a:p>
            <a:fld id="{8AC42E17-344B-46D2-8F7C-AE2F5B200099}" type="slidenum">
              <a:rPr lang="es-ES" smtClean="0"/>
              <a:pPr/>
              <a:t>28</a:t>
            </a:fld>
            <a:endParaRPr lang="es-ES" smtClean="0"/>
          </a:p>
        </p:txBody>
      </p:sp>
      <p:pic>
        <p:nvPicPr>
          <p:cNvPr id="39939" name="Picture 4"/>
          <p:cNvPicPr>
            <a:picLocks noChangeAspect="1" noChangeArrowheads="1"/>
          </p:cNvPicPr>
          <p:nvPr/>
        </p:nvPicPr>
        <p:blipFill>
          <a:blip r:embed="rId2" cstate="print"/>
          <a:srcRect/>
          <a:stretch>
            <a:fillRect/>
          </a:stretch>
        </p:blipFill>
        <p:spPr bwMode="auto">
          <a:xfrm>
            <a:off x="1071563" y="504825"/>
            <a:ext cx="7858125" cy="584835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p:cNvSpPr>
          <p:nvPr>
            <p:ph idx="1"/>
          </p:nvPr>
        </p:nvSpPr>
        <p:spPr>
          <a:xfrm>
            <a:off x="1042988" y="115888"/>
            <a:ext cx="7561262" cy="6456362"/>
          </a:xfrm>
        </p:spPr>
        <p:txBody>
          <a:bodyPr>
            <a:noAutofit/>
          </a:bodyPr>
          <a:lstStyle/>
          <a:p>
            <a:pPr algn="ctr" eaLnBrk="1" hangingPunct="1">
              <a:lnSpc>
                <a:spcPct val="80000"/>
              </a:lnSpc>
              <a:buFont typeface="Wingdings 2" pitchFamily="18" charset="2"/>
              <a:buNone/>
            </a:pPr>
            <a:endParaRPr lang="es-MX" sz="1600" b="1" dirty="0" smtClean="0">
              <a:solidFill>
                <a:srgbClr val="663300"/>
              </a:solidFill>
              <a:latin typeface="Calibri" pitchFamily="34" charset="0"/>
            </a:endParaRPr>
          </a:p>
          <a:p>
            <a:pPr algn="ctr" eaLnBrk="1" hangingPunct="1">
              <a:lnSpc>
                <a:spcPct val="80000"/>
              </a:lnSpc>
              <a:buFont typeface="Wingdings 2" pitchFamily="18" charset="2"/>
              <a:buNone/>
            </a:pPr>
            <a:r>
              <a:rPr lang="es-MX" sz="1600" b="1" dirty="0" smtClean="0">
                <a:solidFill>
                  <a:schemeClr val="tx1"/>
                </a:solidFill>
                <a:latin typeface="Calibri" pitchFamily="34" charset="0"/>
              </a:rPr>
              <a:t>FORMATO No. 2.3</a:t>
            </a:r>
          </a:p>
          <a:p>
            <a:pPr algn="ctr" eaLnBrk="1" hangingPunct="1">
              <a:lnSpc>
                <a:spcPct val="30000"/>
              </a:lnSpc>
              <a:buFont typeface="Wingdings 2" pitchFamily="18" charset="2"/>
              <a:buNone/>
            </a:pPr>
            <a:endParaRPr lang="es-MX" sz="1200" b="1" dirty="0" smtClean="0">
              <a:solidFill>
                <a:schemeClr val="tx1"/>
              </a:solidFill>
              <a:latin typeface="Calibri" pitchFamily="34" charset="0"/>
            </a:endParaRPr>
          </a:p>
          <a:p>
            <a:pPr algn="ctr" eaLnBrk="1" hangingPunct="1">
              <a:lnSpc>
                <a:spcPct val="80000"/>
              </a:lnSpc>
              <a:buFont typeface="Wingdings 2" pitchFamily="18" charset="2"/>
              <a:buNone/>
            </a:pPr>
            <a:r>
              <a:rPr lang="es-ES" sz="1600" b="1" u="sng" dirty="0" smtClean="0">
                <a:solidFill>
                  <a:schemeClr val="tx1"/>
                </a:solidFill>
                <a:latin typeface="Calibri" pitchFamily="34" charset="0"/>
              </a:rPr>
              <a:t>CUENTAS BANCARIAS</a:t>
            </a:r>
          </a:p>
          <a:p>
            <a:pPr algn="just">
              <a:buFont typeface="Wingdings 2" pitchFamily="18" charset="2"/>
              <a:buNone/>
            </a:pPr>
            <a:r>
              <a:rPr lang="es-ES" sz="1300" b="1" dirty="0" smtClean="0">
                <a:solidFill>
                  <a:schemeClr val="tx1"/>
                </a:solidFill>
              </a:rPr>
              <a:t>	Relacionar en este formato cada una de las cuentas bancarias (ya sean concentradoras o ejecutoras) que maneja la Entidad o Dependencia, Unidad, Área o Proyecto que integra el expediente de entrega-recepción, incluyendo las cuentas en moneda extranjera y de inversión que se tengan. Registrar en el formato en la columna de OBSERVACIONES, los nombres de las personas autorizadas ante el banco para liberar cheques y en su caso, que se hace entrega del dispositivo para el acceso digital del servicio de banca en línea.</a:t>
            </a:r>
          </a:p>
          <a:p>
            <a:pPr algn="just">
              <a:buFont typeface="Wingdings 2" pitchFamily="18" charset="2"/>
              <a:buNone/>
            </a:pPr>
            <a:r>
              <a:rPr lang="es-ES" sz="1300" b="1" dirty="0" smtClean="0">
                <a:solidFill>
                  <a:schemeClr val="tx1"/>
                </a:solidFill>
              </a:rPr>
              <a:t>	DEPENDENCIA, UNIDAD, AREA O PROYECTO.- </a:t>
            </a:r>
            <a:r>
              <a:rPr lang="es-ES" sz="1300" dirty="0" smtClean="0">
                <a:solidFill>
                  <a:schemeClr val="tx1"/>
                </a:solidFill>
              </a:rPr>
              <a:t>Anotar el nombre de la división, coordinación, departamento o unidad y el nombre o número con el que se identifique el proyecto al cual se abrió cuenta bancaria y se asignaron los recursos.</a:t>
            </a:r>
          </a:p>
          <a:p>
            <a:pPr algn="just">
              <a:buFont typeface="Wingdings 2" pitchFamily="18" charset="2"/>
              <a:buNone/>
            </a:pPr>
            <a:r>
              <a:rPr lang="es-ES" sz="1300" b="1" dirty="0" smtClean="0">
                <a:solidFill>
                  <a:schemeClr val="tx1"/>
                </a:solidFill>
              </a:rPr>
              <a:t>	BANCO. </a:t>
            </a:r>
            <a:r>
              <a:rPr lang="es-ES" sz="1300" dirty="0" smtClean="0">
                <a:solidFill>
                  <a:schemeClr val="tx1"/>
                </a:solidFill>
              </a:rPr>
              <a:t>Anotar el nombre del banco y la sucursal, en el cual se operan las cuentas bancarias.</a:t>
            </a:r>
          </a:p>
          <a:p>
            <a:pPr algn="just">
              <a:buFont typeface="Wingdings 2" pitchFamily="18" charset="2"/>
              <a:buNone/>
            </a:pPr>
            <a:r>
              <a:rPr lang="es-ES" sz="1300" b="1" dirty="0" smtClean="0">
                <a:solidFill>
                  <a:schemeClr val="tx1"/>
                </a:solidFill>
              </a:rPr>
              <a:t>	NÚMERO DE CUENTA Y DE SUCURSAL. </a:t>
            </a:r>
            <a:r>
              <a:rPr lang="es-ES" sz="1300" dirty="0" smtClean="0">
                <a:solidFill>
                  <a:schemeClr val="tx1"/>
                </a:solidFill>
              </a:rPr>
              <a:t>Registrar el número de la cuenta y de la Sucursal.</a:t>
            </a:r>
          </a:p>
          <a:p>
            <a:pPr algn="just">
              <a:buFont typeface="Wingdings 2" pitchFamily="18" charset="2"/>
              <a:buNone/>
            </a:pPr>
            <a:r>
              <a:rPr lang="es-ES" sz="1300" b="1" dirty="0" smtClean="0">
                <a:solidFill>
                  <a:schemeClr val="tx1"/>
                </a:solidFill>
              </a:rPr>
              <a:t>	TIPO DE CUENTA. </a:t>
            </a:r>
            <a:r>
              <a:rPr lang="es-ES" sz="1300" dirty="0" smtClean="0">
                <a:solidFill>
                  <a:schemeClr val="tx1"/>
                </a:solidFill>
              </a:rPr>
              <a:t>Señalar el tipo de cuenta bancaria de que se trate, código del fondo de origen del recurso o de proyecto de fondos especiales.</a:t>
            </a:r>
          </a:p>
          <a:p>
            <a:pPr algn="just">
              <a:buFont typeface="Wingdings 2" pitchFamily="18" charset="2"/>
              <a:buNone/>
            </a:pPr>
            <a:r>
              <a:rPr lang="es-MX" sz="1300" b="1" dirty="0" smtClean="0">
                <a:solidFill>
                  <a:schemeClr val="tx1"/>
                </a:solidFill>
              </a:rPr>
              <a:t>	USO DE LA CUENTA. </a:t>
            </a:r>
            <a:r>
              <a:rPr lang="es-MX" sz="1300" dirty="0" smtClean="0">
                <a:solidFill>
                  <a:schemeClr val="tx1"/>
                </a:solidFill>
              </a:rPr>
              <a:t>En esta columna se explicará el uso principal de la cuenta, ejemplo: pago de nóminas, gastos de operación, algún programa especial, etc.</a:t>
            </a:r>
          </a:p>
          <a:p>
            <a:pPr algn="just">
              <a:buFont typeface="Wingdings 2" pitchFamily="18" charset="2"/>
              <a:buNone/>
            </a:pPr>
            <a:r>
              <a:rPr lang="es-ES" sz="1300" b="1" dirty="0" smtClean="0">
                <a:solidFill>
                  <a:schemeClr val="tx1"/>
                </a:solidFill>
              </a:rPr>
              <a:t>	SALDO. </a:t>
            </a:r>
            <a:r>
              <a:rPr lang="es-ES" sz="1300" dirty="0" smtClean="0">
                <a:solidFill>
                  <a:schemeClr val="tx1"/>
                </a:solidFill>
              </a:rPr>
              <a:t>Anotar el importe del saldo según estado de cuenta del banco, al día de la fecha de entrega-recepción o del día hábil inmediato anterior al que se realiza la entrega-recepción. </a:t>
            </a:r>
          </a:p>
          <a:p>
            <a:pPr algn="just">
              <a:buFont typeface="Wingdings 2" pitchFamily="18" charset="2"/>
              <a:buNone/>
            </a:pPr>
            <a:r>
              <a:rPr lang="es-ES" sz="1300" b="1" dirty="0" smtClean="0">
                <a:solidFill>
                  <a:schemeClr val="tx1"/>
                </a:solidFill>
              </a:rPr>
              <a:t>	FECHA DE VENCIMIENTO. </a:t>
            </a:r>
            <a:r>
              <a:rPr lang="es-ES" sz="1300" dirty="0" smtClean="0">
                <a:solidFill>
                  <a:schemeClr val="tx1"/>
                </a:solidFill>
              </a:rPr>
              <a:t>Indicar la fecha de vencimiento de las cuentas de inversión, cuando ésta se establezca en el contrato respectivo.</a:t>
            </a:r>
          </a:p>
        </p:txBody>
      </p:sp>
      <p:sp>
        <p:nvSpPr>
          <p:cNvPr id="40962" name="5 Marcador de número de diapositiva"/>
          <p:cNvSpPr>
            <a:spLocks noGrp="1"/>
          </p:cNvSpPr>
          <p:nvPr>
            <p:ph type="sldNum" sz="quarter" idx="12"/>
          </p:nvPr>
        </p:nvSpPr>
        <p:spPr bwMode="auto">
          <a:noFill/>
          <a:ln>
            <a:miter lim="800000"/>
            <a:headEnd/>
            <a:tailEnd/>
          </a:ln>
        </p:spPr>
        <p:txBody>
          <a:bodyPr/>
          <a:lstStyle/>
          <a:p>
            <a:fld id="{D9CDEA65-3D95-4012-9D11-05150CA74709}" type="slidenum">
              <a:rPr lang="es-ES" smtClean="0"/>
              <a:pPr/>
              <a:t>29</a:t>
            </a:fld>
            <a:endParaRPr lang="es-ES" smtClean="0"/>
          </a:p>
        </p:txBody>
      </p:sp>
    </p:spTree>
  </p:cSld>
  <p:clrMapOvr>
    <a:masterClrMapping/>
  </p:clrMapOvr>
  <p:transition>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2928938" y="142875"/>
            <a:ext cx="4967287" cy="1143000"/>
          </a:xfrm>
        </p:spPr>
        <p:txBody>
          <a:bodyPr vert="horz" wrap="square" lIns="91440" tIns="45720" rIns="91440" bIns="45720" numCol="1" anchorCtr="0" compatLnSpc="1">
            <a:prstTxWarp prst="textNoShape">
              <a:avLst/>
            </a:prstTxWarp>
          </a:bodyPr>
          <a:lstStyle/>
          <a:p>
            <a:pPr eaLnBrk="1" hangingPunct="1">
              <a:defRPr/>
            </a:pPr>
            <a:r>
              <a:rPr lang="es-MX" sz="3200" b="1" dirty="0" smtClean="0">
                <a:solidFill>
                  <a:schemeClr val="tx1"/>
                </a:solidFill>
                <a:effectLst>
                  <a:outerShdw blurRad="38100" dist="38100" dir="2700000" algn="tl">
                    <a:srgbClr val="C0C0C0"/>
                  </a:outerShdw>
                </a:effectLst>
                <a:latin typeface="Calibri" pitchFamily="34" charset="0"/>
                <a:cs typeface="Calibri" pitchFamily="34" charset="0"/>
              </a:rPr>
              <a:t>1</a:t>
            </a:r>
            <a:r>
              <a:rPr lang="es-ES" sz="3200" b="1" dirty="0" smtClean="0">
                <a:effectLst>
                  <a:outerShdw blurRad="38100" dist="38100" dir="2700000" algn="tl">
                    <a:srgbClr val="C0C0C0"/>
                  </a:outerShdw>
                </a:effectLst>
                <a:latin typeface="Calibri" pitchFamily="34" charset="0"/>
                <a:cs typeface="Calibri" pitchFamily="34" charset="0"/>
              </a:rPr>
              <a:t>.- INTRODUCCIÓN </a:t>
            </a:r>
          </a:p>
        </p:txBody>
      </p:sp>
      <p:sp>
        <p:nvSpPr>
          <p:cNvPr id="14338" name="5 Marcador de número de diapositiva"/>
          <p:cNvSpPr>
            <a:spLocks noGrp="1"/>
          </p:cNvSpPr>
          <p:nvPr>
            <p:ph type="sldNum" sz="quarter" idx="12"/>
          </p:nvPr>
        </p:nvSpPr>
        <p:spPr bwMode="auto">
          <a:noFill/>
          <a:ln>
            <a:miter lim="800000"/>
            <a:headEnd/>
            <a:tailEnd/>
          </a:ln>
        </p:spPr>
        <p:txBody>
          <a:bodyPr/>
          <a:lstStyle/>
          <a:p>
            <a:fld id="{5E5ADD0D-F73E-43FF-83C8-664F33728933}" type="slidenum">
              <a:rPr lang="es-ES" smtClean="0"/>
              <a:pPr/>
              <a:t>3</a:t>
            </a:fld>
            <a:endParaRPr lang="es-ES" smtClean="0"/>
          </a:p>
        </p:txBody>
      </p:sp>
      <p:sp>
        <p:nvSpPr>
          <p:cNvPr id="14340" name="Rectangle 4"/>
          <p:cNvSpPr>
            <a:spLocks noChangeArrowheads="1"/>
          </p:cNvSpPr>
          <p:nvPr/>
        </p:nvSpPr>
        <p:spPr bwMode="auto">
          <a:xfrm>
            <a:off x="1143000" y="1143000"/>
            <a:ext cx="7783513" cy="2554288"/>
          </a:xfrm>
          <a:prstGeom prst="rect">
            <a:avLst/>
          </a:prstGeom>
          <a:noFill/>
          <a:ln w="9525">
            <a:noFill/>
            <a:miter lim="800000"/>
            <a:headEnd/>
            <a:tailEnd/>
          </a:ln>
          <a:effectLst/>
        </p:spPr>
        <p:txBody>
          <a:bodyPr>
            <a:spAutoFit/>
          </a:bodyPr>
          <a:lstStyle/>
          <a:p>
            <a:pPr algn="just" eaLnBrk="0" hangingPunct="0">
              <a:defRPr/>
            </a:pPr>
            <a:r>
              <a:rPr lang="es-MX" sz="2000" dirty="0">
                <a:effectLst>
                  <a:outerShdw blurRad="38100" dist="38100" dir="2700000" algn="tl">
                    <a:srgbClr val="C0C0C0"/>
                  </a:outerShdw>
                </a:effectLst>
                <a:latin typeface="Calibri" pitchFamily="34" charset="0"/>
              </a:rPr>
              <a:t>El presente documento tiene el objetivo fundamental de orientar a los funcionarios y demás personas que realicen o desempeñen funciones relacionadas con el manejo de los recursos institucionales de los Centros Universitarios, Sistema de Universidad Virtual, Sistema de Educación Media Superior, Coordinaciones Generales, Coordinaciones, Direcciones, Unidades, Departamentos y Empresas Universitarias en los procesos de integración del expediente para la Entrega Recepción de las Entidades o Dependencias de la Red Universitaria.</a:t>
            </a:r>
          </a:p>
        </p:txBody>
      </p:sp>
      <p:sp>
        <p:nvSpPr>
          <p:cNvPr id="14341" name="Rectangle 5"/>
          <p:cNvSpPr>
            <a:spLocks noChangeArrowheads="1"/>
          </p:cNvSpPr>
          <p:nvPr/>
        </p:nvSpPr>
        <p:spPr bwMode="auto">
          <a:xfrm>
            <a:off x="1143000" y="3714750"/>
            <a:ext cx="7777163" cy="1323975"/>
          </a:xfrm>
          <a:prstGeom prst="rect">
            <a:avLst/>
          </a:prstGeom>
          <a:noFill/>
          <a:ln w="9525">
            <a:noFill/>
            <a:miter lim="800000"/>
            <a:headEnd/>
            <a:tailEnd/>
          </a:ln>
          <a:effectLst/>
        </p:spPr>
        <p:txBody>
          <a:bodyPr>
            <a:spAutoFit/>
          </a:bodyPr>
          <a:lstStyle/>
          <a:p>
            <a:pPr algn="just" eaLnBrk="0" hangingPunct="0">
              <a:defRPr/>
            </a:pPr>
            <a:r>
              <a:rPr lang="es-MX" sz="2000" dirty="0">
                <a:effectLst>
                  <a:outerShdw blurRad="38100" dist="38100" dir="2700000" algn="tl">
                    <a:srgbClr val="C0C0C0"/>
                  </a:outerShdw>
                </a:effectLst>
                <a:latin typeface="Calibri" pitchFamily="34" charset="0"/>
              </a:rPr>
              <a:t>Se formula con la finalidad de unificar los documentos y criterios mediante los cuales debe presentarse el estado que guardan los recursos humanos, </a:t>
            </a:r>
            <a:r>
              <a:rPr lang="es-MX" sz="2000" dirty="0">
                <a:latin typeface="Calibri" pitchFamily="34" charset="0"/>
              </a:rPr>
              <a:t>financieros</a:t>
            </a:r>
            <a:r>
              <a:rPr lang="es-MX" sz="2000" dirty="0">
                <a:effectLst>
                  <a:outerShdw blurRad="38100" dist="38100" dir="2700000" algn="tl">
                    <a:srgbClr val="C0C0C0"/>
                  </a:outerShdw>
                </a:effectLst>
                <a:latin typeface="Calibri" pitchFamily="34" charset="0"/>
              </a:rPr>
              <a:t>, materiales, de control escolar y otros asuntos administrativos de las Entidades o Dependencias Universitarias. </a:t>
            </a:r>
          </a:p>
        </p:txBody>
      </p:sp>
      <p:sp>
        <p:nvSpPr>
          <p:cNvPr id="14342" name="Rectangle 6"/>
          <p:cNvSpPr>
            <a:spLocks noChangeArrowheads="1"/>
          </p:cNvSpPr>
          <p:nvPr/>
        </p:nvSpPr>
        <p:spPr bwMode="auto">
          <a:xfrm>
            <a:off x="1143000" y="5157788"/>
            <a:ext cx="7777163" cy="1311275"/>
          </a:xfrm>
          <a:prstGeom prst="rect">
            <a:avLst/>
          </a:prstGeom>
          <a:noFill/>
          <a:ln w="9525">
            <a:noFill/>
            <a:miter lim="800000"/>
            <a:headEnd/>
            <a:tailEnd/>
          </a:ln>
          <a:effectLst/>
        </p:spPr>
        <p:txBody>
          <a:bodyPr>
            <a:spAutoFit/>
          </a:bodyPr>
          <a:lstStyle/>
          <a:p>
            <a:pPr algn="just" eaLnBrk="0" hangingPunct="0">
              <a:defRPr/>
            </a:pPr>
            <a:r>
              <a:rPr lang="es-MX" sz="2000" dirty="0">
                <a:effectLst>
                  <a:outerShdw blurRad="38100" dist="38100" dir="2700000" algn="tl">
                    <a:srgbClr val="C0C0C0"/>
                  </a:outerShdw>
                </a:effectLst>
                <a:latin typeface="Calibri" pitchFamily="34" charset="0"/>
              </a:rPr>
              <a:t>Su observación y cumplimiento debe garantizar la transparencia en los procedimientos de Entrega Recepción y asegura la continuidad de las actividades que deben realizar las Entidades o Dependencias de la Red Universitaria. </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p:cNvSpPr>
          <p:nvPr>
            <p:ph idx="1"/>
          </p:nvPr>
        </p:nvSpPr>
        <p:spPr>
          <a:xfrm>
            <a:off x="1258888" y="0"/>
            <a:ext cx="7561262" cy="1071563"/>
          </a:xfrm>
        </p:spPr>
        <p:txBody>
          <a:bodyPr>
            <a:normAutofit lnSpcReduction="10000"/>
          </a:bodyPr>
          <a:lstStyle/>
          <a:p>
            <a:pPr algn="ctr">
              <a:lnSpc>
                <a:spcPct val="90000"/>
              </a:lnSpc>
              <a:buFont typeface="Wingdings 2" pitchFamily="18" charset="2"/>
              <a:buNone/>
            </a:pPr>
            <a:endParaRPr lang="es-MX" sz="1800" b="1" dirty="0" smtClean="0">
              <a:solidFill>
                <a:srgbClr val="663300"/>
              </a:solidFill>
              <a:latin typeface="Calibri" pitchFamily="34" charset="0"/>
            </a:endParaRPr>
          </a:p>
          <a:p>
            <a:pPr algn="ctr">
              <a:lnSpc>
                <a:spcPct val="90000"/>
              </a:lnSpc>
              <a:buFont typeface="Wingdings 2" pitchFamily="18" charset="2"/>
              <a:buNone/>
            </a:pPr>
            <a:r>
              <a:rPr lang="es-MX" sz="1800" b="1" dirty="0" smtClean="0">
                <a:solidFill>
                  <a:schemeClr val="tx1"/>
                </a:solidFill>
                <a:latin typeface="Calibri" pitchFamily="34" charset="0"/>
              </a:rPr>
              <a:t>FORMATO No. 2.3</a:t>
            </a:r>
          </a:p>
          <a:p>
            <a:pPr algn="ctr" eaLnBrk="1" hangingPunct="1">
              <a:lnSpc>
                <a:spcPct val="90000"/>
              </a:lnSpc>
              <a:buFont typeface="Wingdings 2" pitchFamily="18" charset="2"/>
              <a:buNone/>
            </a:pPr>
            <a:r>
              <a:rPr lang="es-ES" sz="1800" b="1" u="sng" dirty="0" smtClean="0">
                <a:solidFill>
                  <a:schemeClr val="tx1"/>
                </a:solidFill>
                <a:latin typeface="Calibri" pitchFamily="34" charset="0"/>
              </a:rPr>
              <a:t>CUENTAS BANCARIAS</a:t>
            </a:r>
            <a:endParaRPr lang="es-ES" sz="2400" b="1" dirty="0" smtClean="0">
              <a:solidFill>
                <a:schemeClr val="tx1"/>
              </a:solidFill>
            </a:endParaRPr>
          </a:p>
          <a:p>
            <a:pPr>
              <a:lnSpc>
                <a:spcPct val="90000"/>
              </a:lnSpc>
              <a:buFont typeface="Wingdings 2" pitchFamily="18" charset="2"/>
              <a:buNone/>
            </a:pPr>
            <a:endParaRPr lang="es-ES" b="1" dirty="0" smtClean="0"/>
          </a:p>
        </p:txBody>
      </p:sp>
      <p:sp>
        <p:nvSpPr>
          <p:cNvPr id="41986" name="5 Marcador de número de diapositiva"/>
          <p:cNvSpPr>
            <a:spLocks noGrp="1"/>
          </p:cNvSpPr>
          <p:nvPr>
            <p:ph type="sldNum" sz="quarter" idx="12"/>
          </p:nvPr>
        </p:nvSpPr>
        <p:spPr bwMode="auto">
          <a:noFill/>
          <a:ln>
            <a:miter lim="800000"/>
            <a:headEnd/>
            <a:tailEnd/>
          </a:ln>
        </p:spPr>
        <p:txBody>
          <a:bodyPr/>
          <a:lstStyle/>
          <a:p>
            <a:fld id="{53946C48-8D8B-4B7F-80A6-454E0925A9BF}" type="slidenum">
              <a:rPr lang="es-ES" smtClean="0"/>
              <a:pPr/>
              <a:t>30</a:t>
            </a:fld>
            <a:endParaRPr lang="es-ES" smtClean="0"/>
          </a:p>
        </p:txBody>
      </p:sp>
      <p:sp>
        <p:nvSpPr>
          <p:cNvPr id="41988" name="Text Box 3"/>
          <p:cNvSpPr txBox="1">
            <a:spLocks noChangeArrowheads="1"/>
          </p:cNvSpPr>
          <p:nvPr/>
        </p:nvSpPr>
        <p:spPr bwMode="auto">
          <a:xfrm>
            <a:off x="4284663" y="3429000"/>
            <a:ext cx="184150" cy="366713"/>
          </a:xfrm>
          <a:prstGeom prst="rect">
            <a:avLst/>
          </a:prstGeom>
          <a:noFill/>
          <a:ln w="9525">
            <a:noFill/>
            <a:miter lim="800000"/>
            <a:headEnd/>
            <a:tailEnd/>
          </a:ln>
        </p:spPr>
        <p:txBody>
          <a:bodyPr wrap="none">
            <a:spAutoFit/>
          </a:bodyPr>
          <a:lstStyle/>
          <a:p>
            <a:endParaRPr lang="es-MX"/>
          </a:p>
        </p:txBody>
      </p:sp>
      <p:sp>
        <p:nvSpPr>
          <p:cNvPr id="41989" name="Text Box 5"/>
          <p:cNvSpPr txBox="1">
            <a:spLocks noChangeArrowheads="1"/>
          </p:cNvSpPr>
          <p:nvPr/>
        </p:nvSpPr>
        <p:spPr bwMode="auto">
          <a:xfrm>
            <a:off x="1295401" y="1628800"/>
            <a:ext cx="7021016" cy="4388894"/>
          </a:xfrm>
          <a:prstGeom prst="rect">
            <a:avLst/>
          </a:prstGeom>
          <a:noFill/>
          <a:ln w="9525">
            <a:noFill/>
            <a:miter lim="800000"/>
            <a:headEnd/>
            <a:tailEnd/>
          </a:ln>
        </p:spPr>
        <p:txBody>
          <a:bodyPr wrap="square">
            <a:spAutoFit/>
          </a:bodyPr>
          <a:lstStyle/>
          <a:p>
            <a:pPr algn="just"/>
            <a:r>
              <a:rPr lang="es-ES" sz="1400" b="1" dirty="0">
                <a:latin typeface="Gill Sans MT" pitchFamily="34" charset="0"/>
              </a:rPr>
              <a:t>FECHA DE ÚLTIMA CONCILIACIÓN. </a:t>
            </a:r>
            <a:r>
              <a:rPr lang="es-ES" sz="1400" dirty="0"/>
              <a:t>Anotar la fecha de la última conciliación bancaria realizada, la cual invariablemente deberá  ser de un día antes a la fecha de entrega-recepción, para lo cual solicitará al banco el corte de la misma al día determinado y adjuntará </a:t>
            </a:r>
            <a:r>
              <a:rPr lang="es-ES" sz="1400" dirty="0" smtClean="0"/>
              <a:t>en su caso al Acta, </a:t>
            </a:r>
            <a:r>
              <a:rPr lang="es-ES" sz="1400" dirty="0"/>
              <a:t>una fotocopia de la conciliación, con nombre y firma de quien la elaboró, revisó y autorizó. </a:t>
            </a:r>
            <a:endParaRPr lang="es-ES" sz="1400" dirty="0">
              <a:latin typeface="Calibri" pitchFamily="34" charset="0"/>
            </a:endParaRPr>
          </a:p>
          <a:p>
            <a:pPr algn="just">
              <a:lnSpc>
                <a:spcPct val="80000"/>
              </a:lnSpc>
              <a:buFont typeface="Wingdings 2" pitchFamily="18" charset="2"/>
              <a:buNone/>
            </a:pPr>
            <a:r>
              <a:rPr lang="es-ES" sz="1400" b="1" dirty="0">
                <a:latin typeface="Calibri" pitchFamily="34" charset="0"/>
              </a:rPr>
              <a:t>            </a:t>
            </a:r>
          </a:p>
          <a:p>
            <a:pPr algn="just"/>
            <a:r>
              <a:rPr lang="es-ES" sz="1400" b="1" dirty="0">
                <a:latin typeface="Gill Sans MT" pitchFamily="34" charset="0"/>
              </a:rPr>
              <a:t>OBSERVACIONES.</a:t>
            </a:r>
            <a:r>
              <a:rPr lang="es-ES" sz="1400" dirty="0">
                <a:latin typeface="Gill Sans MT" pitchFamily="34" charset="0"/>
              </a:rPr>
              <a:t> Señalar </a:t>
            </a:r>
            <a:r>
              <a:rPr lang="es-ES" sz="1400" dirty="0" smtClean="0">
                <a:latin typeface="Gill Sans MT" pitchFamily="34" charset="0"/>
              </a:rPr>
              <a:t>en su caso las </a:t>
            </a:r>
            <a:r>
              <a:rPr lang="es-ES" sz="1400" dirty="0">
                <a:latin typeface="Gill Sans MT" pitchFamily="34" charset="0"/>
              </a:rPr>
              <a:t>situaciones que aclaren o amplíen la información del manejo de las cuentas bancarias, en particular si existe alguna discrepancia en su manejo, en relación con las disposiciones </a:t>
            </a:r>
            <a:r>
              <a:rPr lang="es-ES" sz="1400" dirty="0" smtClean="0">
                <a:latin typeface="Gill Sans MT" pitchFamily="34" charset="0"/>
              </a:rPr>
              <a:t>Institucionales que regulan la materia </a:t>
            </a:r>
            <a:r>
              <a:rPr lang="es-ES" sz="1400" dirty="0">
                <a:latin typeface="Gill Sans MT" pitchFamily="34" charset="0"/>
              </a:rPr>
              <a:t>y cualquier otra normatividad aplicable.</a:t>
            </a:r>
          </a:p>
          <a:p>
            <a:pPr algn="just"/>
            <a:endParaRPr lang="es-ES" sz="800" dirty="0">
              <a:latin typeface="Gill Sans MT" pitchFamily="34" charset="0"/>
            </a:endParaRPr>
          </a:p>
          <a:p>
            <a:pPr algn="just"/>
            <a:endParaRPr lang="es-ES" sz="800" dirty="0">
              <a:latin typeface="Gill Sans MT" pitchFamily="34" charset="0"/>
            </a:endParaRPr>
          </a:p>
          <a:p>
            <a:pPr algn="just"/>
            <a:r>
              <a:rPr lang="es-ES" sz="1400" b="1" dirty="0">
                <a:latin typeface="Gill Sans MT" pitchFamily="34" charset="0"/>
              </a:rPr>
              <a:t>ÚLTIMO CHEQUE UTILIZADO</a:t>
            </a:r>
            <a:r>
              <a:rPr lang="es-ES" sz="1400" dirty="0">
                <a:latin typeface="Gill Sans MT" pitchFamily="34" charset="0"/>
              </a:rPr>
              <a:t>. Anotar el número del último cheque utilizado en la cuenta.</a:t>
            </a:r>
          </a:p>
          <a:p>
            <a:pPr algn="just"/>
            <a:endParaRPr lang="es-ES" sz="1400" dirty="0">
              <a:latin typeface="Gill Sans MT" pitchFamily="34" charset="0"/>
            </a:endParaRPr>
          </a:p>
          <a:p>
            <a:pPr algn="just"/>
            <a:r>
              <a:rPr lang="es-ES" sz="1400" b="1" dirty="0">
                <a:latin typeface="Gill Sans MT" pitchFamily="34" charset="0"/>
              </a:rPr>
              <a:t>FOLIOS DE CHEQUES SIN UTILIZAR</a:t>
            </a:r>
            <a:r>
              <a:rPr lang="es-ES" sz="1400" dirty="0">
                <a:latin typeface="Gill Sans MT" pitchFamily="34" charset="0"/>
              </a:rPr>
              <a:t>. Indicar los números de folios de cheques sin utilizar, señalando DEL primero </a:t>
            </a:r>
            <a:r>
              <a:rPr lang="es-ES" sz="1400" dirty="0" smtClean="0">
                <a:latin typeface="Gill Sans MT" pitchFamily="34" charset="0"/>
              </a:rPr>
              <a:t> AL </a:t>
            </a:r>
            <a:r>
              <a:rPr lang="es-ES" sz="1400" dirty="0">
                <a:latin typeface="Gill Sans MT" pitchFamily="34" charset="0"/>
              </a:rPr>
              <a:t>último.</a:t>
            </a:r>
          </a:p>
          <a:p>
            <a:pPr algn="just"/>
            <a:endParaRPr lang="es-ES" sz="1400" dirty="0">
              <a:latin typeface="Gill Sans MT" pitchFamily="34" charset="0"/>
            </a:endParaRPr>
          </a:p>
          <a:p>
            <a:pPr algn="just"/>
            <a:r>
              <a:rPr lang="es-ES" sz="1400" b="1" dirty="0">
                <a:latin typeface="Gill Sans MT" pitchFamily="34" charset="0"/>
              </a:rPr>
              <a:t>RESGUARDANTE</a:t>
            </a:r>
            <a:r>
              <a:rPr lang="es-ES" sz="1400" dirty="0">
                <a:latin typeface="Gill Sans MT" pitchFamily="34" charset="0"/>
              </a:rPr>
              <a:t>. Señalar el nombre y cargo de la persona responsable del resguardo y manejo de las chequeras.</a:t>
            </a:r>
          </a:p>
          <a:p>
            <a:pPr algn="just"/>
            <a:endParaRPr lang="es-ES" sz="1400" dirty="0">
              <a:solidFill>
                <a:srgbClr val="663300"/>
              </a:solidFill>
              <a:latin typeface="Gill Sans MT" pitchFamily="34" charset="0"/>
            </a:endParaRPr>
          </a:p>
        </p:txBody>
      </p:sp>
    </p:spTree>
  </p:cSld>
  <p:clrMapOvr>
    <a:masterClrMapping/>
  </p:clrMapOvr>
  <p:transition>
    <p:cover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5 Marcador de número de diapositiva"/>
          <p:cNvSpPr>
            <a:spLocks noGrp="1"/>
          </p:cNvSpPr>
          <p:nvPr>
            <p:ph type="sldNum" sz="quarter" idx="12"/>
          </p:nvPr>
        </p:nvSpPr>
        <p:spPr bwMode="auto">
          <a:noFill/>
          <a:ln>
            <a:miter lim="800000"/>
            <a:headEnd/>
            <a:tailEnd/>
          </a:ln>
        </p:spPr>
        <p:txBody>
          <a:bodyPr/>
          <a:lstStyle/>
          <a:p>
            <a:fld id="{392CB50E-CAE6-4185-83BA-9A22E9E31635}" type="slidenum">
              <a:rPr lang="es-ES" smtClean="0"/>
              <a:pPr/>
              <a:t>31</a:t>
            </a:fld>
            <a:endParaRPr lang="es-ES" smtClean="0"/>
          </a:p>
        </p:txBody>
      </p:sp>
      <p:pic>
        <p:nvPicPr>
          <p:cNvPr id="43011" name="Picture 4"/>
          <p:cNvPicPr>
            <a:picLocks noChangeAspect="1" noChangeArrowheads="1"/>
          </p:cNvPicPr>
          <p:nvPr/>
        </p:nvPicPr>
        <p:blipFill>
          <a:blip r:embed="rId2" cstate="print"/>
          <a:srcRect/>
          <a:stretch>
            <a:fillRect/>
          </a:stretch>
        </p:blipFill>
        <p:spPr bwMode="auto">
          <a:xfrm>
            <a:off x="1143000" y="623888"/>
            <a:ext cx="8001000" cy="5610225"/>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p:cNvSpPr>
          <p:nvPr>
            <p:ph idx="1"/>
          </p:nvPr>
        </p:nvSpPr>
        <p:spPr>
          <a:xfrm>
            <a:off x="898525" y="260350"/>
            <a:ext cx="8137525" cy="739775"/>
          </a:xfrm>
        </p:spPr>
        <p:txBody>
          <a:bodyPr>
            <a:noAutofit/>
          </a:bodyPr>
          <a:lstStyle/>
          <a:p>
            <a:pPr algn="ctr" eaLnBrk="1" hangingPunct="1">
              <a:lnSpc>
                <a:spcPct val="80000"/>
              </a:lnSpc>
              <a:buFont typeface="Wingdings 2" pitchFamily="18" charset="2"/>
              <a:buNone/>
            </a:pPr>
            <a:r>
              <a:rPr lang="es-MX" b="1" dirty="0" smtClean="0">
                <a:solidFill>
                  <a:schemeClr val="tx1"/>
                </a:solidFill>
                <a:latin typeface="Calibri" pitchFamily="34" charset="0"/>
              </a:rPr>
              <a:t>FORMATO No. 2.4</a:t>
            </a:r>
          </a:p>
          <a:p>
            <a:pPr algn="ctr" eaLnBrk="1" hangingPunct="1">
              <a:lnSpc>
                <a:spcPct val="80000"/>
              </a:lnSpc>
              <a:buFont typeface="Wingdings 2" pitchFamily="18" charset="2"/>
              <a:buNone/>
            </a:pPr>
            <a:r>
              <a:rPr lang="es-ES" b="1" u="sng" dirty="0" smtClean="0">
                <a:solidFill>
                  <a:schemeClr val="tx1"/>
                </a:solidFill>
                <a:latin typeface="Calibri" pitchFamily="34" charset="0"/>
              </a:rPr>
              <a:t>PARTIDAS RECIBIDAS PENDIENTES DE COMPROBAR</a:t>
            </a:r>
          </a:p>
          <a:p>
            <a:pPr algn="ctr" eaLnBrk="1" hangingPunct="1">
              <a:lnSpc>
                <a:spcPct val="80000"/>
              </a:lnSpc>
              <a:buFont typeface="Wingdings 2" pitchFamily="18" charset="2"/>
              <a:buNone/>
            </a:pPr>
            <a:endParaRPr lang="es-ES" b="1" u="sng" dirty="0" smtClean="0">
              <a:solidFill>
                <a:srgbClr val="663300"/>
              </a:solidFill>
              <a:latin typeface="Calibri" pitchFamily="34" charset="0"/>
            </a:endParaRPr>
          </a:p>
          <a:p>
            <a:pPr algn="just">
              <a:lnSpc>
                <a:spcPct val="80000"/>
              </a:lnSpc>
              <a:buFont typeface="Wingdings 2" pitchFamily="18" charset="2"/>
              <a:buNone/>
            </a:pPr>
            <a:r>
              <a:rPr lang="es-ES" sz="1800" dirty="0" smtClean="0">
                <a:latin typeface="Calibri" pitchFamily="34" charset="0"/>
              </a:rPr>
              <a:t>	</a:t>
            </a:r>
            <a:endParaRPr lang="es-ES" sz="1800" dirty="0" smtClean="0">
              <a:solidFill>
                <a:srgbClr val="663300"/>
              </a:solidFill>
              <a:latin typeface="Calibri" pitchFamily="34" charset="0"/>
            </a:endParaRPr>
          </a:p>
          <a:p>
            <a:pPr algn="just" eaLnBrk="1" hangingPunct="1">
              <a:lnSpc>
                <a:spcPct val="80000"/>
              </a:lnSpc>
              <a:buFont typeface="Wingdings 2" pitchFamily="18" charset="2"/>
              <a:buNone/>
            </a:pPr>
            <a:r>
              <a:rPr lang="es-ES" sz="1800" b="1" dirty="0" smtClean="0">
                <a:solidFill>
                  <a:srgbClr val="663300"/>
                </a:solidFill>
                <a:latin typeface="Calibri" pitchFamily="34" charset="0"/>
              </a:rPr>
              <a:t>        </a:t>
            </a:r>
          </a:p>
        </p:txBody>
      </p:sp>
      <p:sp>
        <p:nvSpPr>
          <p:cNvPr id="44034" name="5 Marcador de número de diapositiva"/>
          <p:cNvSpPr>
            <a:spLocks noGrp="1"/>
          </p:cNvSpPr>
          <p:nvPr>
            <p:ph type="sldNum" sz="quarter" idx="12"/>
          </p:nvPr>
        </p:nvSpPr>
        <p:spPr bwMode="auto">
          <a:noFill/>
          <a:ln>
            <a:miter lim="800000"/>
            <a:headEnd/>
            <a:tailEnd/>
          </a:ln>
        </p:spPr>
        <p:txBody>
          <a:bodyPr/>
          <a:lstStyle/>
          <a:p>
            <a:fld id="{09DE5E6A-A328-44AA-AD02-76575ACBB4A3}" type="slidenum">
              <a:rPr lang="es-ES" smtClean="0"/>
              <a:pPr/>
              <a:t>32</a:t>
            </a:fld>
            <a:endParaRPr lang="es-ES" smtClean="0"/>
          </a:p>
        </p:txBody>
      </p:sp>
      <p:sp>
        <p:nvSpPr>
          <p:cNvPr id="44036" name="Text Box 4"/>
          <p:cNvSpPr txBox="1">
            <a:spLocks noChangeArrowheads="1"/>
          </p:cNvSpPr>
          <p:nvPr/>
        </p:nvSpPr>
        <p:spPr bwMode="auto">
          <a:xfrm>
            <a:off x="1259632" y="1412776"/>
            <a:ext cx="7200800" cy="5078313"/>
          </a:xfrm>
          <a:prstGeom prst="rect">
            <a:avLst/>
          </a:prstGeom>
          <a:noFill/>
          <a:ln w="9525">
            <a:noFill/>
            <a:miter lim="800000"/>
            <a:headEnd/>
            <a:tailEnd/>
          </a:ln>
        </p:spPr>
        <p:txBody>
          <a:bodyPr wrap="square">
            <a:spAutoFit/>
          </a:bodyPr>
          <a:lstStyle/>
          <a:p>
            <a:pPr algn="just"/>
            <a:r>
              <a:rPr lang="es-ES" sz="1400" b="1" dirty="0">
                <a:latin typeface="Gill Sans MT" pitchFamily="34" charset="0"/>
              </a:rPr>
              <a:t>Detallar en este formato todas las partidas recibidas pendientes de comprobar a la Dirección de Finanzas de la Universidad, en su caso a la Coordinación de Finanzas, Dirección de Tesorería en el SEMS o su análoga en el SUV y </a:t>
            </a:r>
            <a:r>
              <a:rPr lang="es-MX" sz="1400" b="1" dirty="0">
                <a:latin typeface="Gill Sans MT" pitchFamily="34" charset="0"/>
              </a:rPr>
              <a:t>en las Entidades o  Dependencias de la Red Universitaria</a:t>
            </a:r>
            <a:r>
              <a:rPr lang="es-ES" sz="1400" b="1" dirty="0">
                <a:latin typeface="Gill Sans MT" pitchFamily="34" charset="0"/>
              </a:rPr>
              <a:t> que le haya proporcionado los recursos, los datos y montos anotados en este formato deben coincidir con que se asientan en el hecho respectivo del acta de entrega recepción.</a:t>
            </a:r>
          </a:p>
          <a:p>
            <a:pPr algn="just"/>
            <a:endParaRPr lang="es-ES" sz="1400" b="1" dirty="0">
              <a:latin typeface="Gill Sans MT" pitchFamily="34" charset="0"/>
            </a:endParaRPr>
          </a:p>
          <a:p>
            <a:pPr algn="just"/>
            <a:r>
              <a:rPr lang="es-ES" sz="1400" b="1" dirty="0">
                <a:latin typeface="Gill Sans MT" pitchFamily="34" charset="0"/>
              </a:rPr>
              <a:t>REFERENCIA TRANSFERENCIA</a:t>
            </a:r>
          </a:p>
          <a:p>
            <a:pPr algn="just"/>
            <a:r>
              <a:rPr lang="es-ES" sz="1400" b="1" dirty="0">
                <a:latin typeface="Gill Sans MT" pitchFamily="34" charset="0"/>
              </a:rPr>
              <a:t>	NÚMERO</a:t>
            </a:r>
            <a:r>
              <a:rPr lang="es-ES" sz="1400" dirty="0">
                <a:latin typeface="Gill Sans MT" pitchFamily="34" charset="0"/>
              </a:rPr>
              <a:t>. Anotar el número de la referencia (Transferencia electrónica, cheque, </a:t>
            </a:r>
            <a:r>
              <a:rPr lang="es-ES" sz="1400" dirty="0" smtClean="0">
                <a:latin typeface="Gill Sans MT" pitchFamily="34" charset="0"/>
              </a:rPr>
              <a:t>	Oficio</a:t>
            </a:r>
            <a:r>
              <a:rPr lang="es-ES" sz="1400" dirty="0">
                <a:latin typeface="Gill Sans MT" pitchFamily="34" charset="0"/>
              </a:rPr>
              <a:t>, </a:t>
            </a:r>
            <a:r>
              <a:rPr lang="es-ES" sz="1400" dirty="0" smtClean="0">
                <a:latin typeface="Gill Sans MT" pitchFamily="34" charset="0"/>
              </a:rPr>
              <a:t>etc</a:t>
            </a:r>
            <a:r>
              <a:rPr lang="es-ES" sz="1400" dirty="0">
                <a:latin typeface="Gill Sans MT" pitchFamily="34" charset="0"/>
              </a:rPr>
              <a:t>.) mediante la cual se le asignaron los recursos.</a:t>
            </a:r>
          </a:p>
          <a:p>
            <a:pPr algn="just"/>
            <a:r>
              <a:rPr lang="es-ES" sz="1400" dirty="0">
                <a:latin typeface="Gill Sans MT" pitchFamily="34" charset="0"/>
              </a:rPr>
              <a:t>	</a:t>
            </a:r>
            <a:r>
              <a:rPr lang="es-ES" sz="1400" b="1" dirty="0">
                <a:latin typeface="Gill Sans MT" pitchFamily="34" charset="0"/>
              </a:rPr>
              <a:t>FECHA.</a:t>
            </a:r>
            <a:r>
              <a:rPr lang="es-ES" sz="1400" dirty="0">
                <a:latin typeface="Gill Sans MT" pitchFamily="34" charset="0"/>
              </a:rPr>
              <a:t> Registrar la fecha de la asignación de los recursos.</a:t>
            </a:r>
          </a:p>
          <a:p>
            <a:pPr algn="just"/>
            <a:endParaRPr lang="es-ES" sz="1400" dirty="0">
              <a:latin typeface="Gill Sans MT" pitchFamily="34" charset="0"/>
            </a:endParaRPr>
          </a:p>
          <a:p>
            <a:pPr algn="just"/>
            <a:r>
              <a:rPr lang="es-ES" sz="1400" b="1" dirty="0">
                <a:latin typeface="Gill Sans MT" pitchFamily="34" charset="0"/>
              </a:rPr>
              <a:t>PROYECTO No</a:t>
            </a:r>
            <a:r>
              <a:rPr lang="es-ES" sz="1400" dirty="0">
                <a:latin typeface="Gill Sans MT" pitchFamily="34" charset="0"/>
              </a:rPr>
              <a:t>. Anotar el número de identificación del Proyecto al que fueron asignados los recursos.</a:t>
            </a:r>
          </a:p>
          <a:p>
            <a:pPr algn="just"/>
            <a:endParaRPr lang="es-ES" sz="800" dirty="0">
              <a:latin typeface="Gill Sans MT" pitchFamily="34" charset="0"/>
            </a:endParaRPr>
          </a:p>
          <a:p>
            <a:pPr algn="just"/>
            <a:r>
              <a:rPr lang="es-ES" sz="1400" b="1" dirty="0">
                <a:latin typeface="Gill Sans MT" pitchFamily="34" charset="0"/>
              </a:rPr>
              <a:t>IMPORTE:</a:t>
            </a:r>
          </a:p>
          <a:p>
            <a:pPr algn="just"/>
            <a:r>
              <a:rPr lang="es-ES" sz="1400" b="1" dirty="0">
                <a:latin typeface="Gill Sans MT" pitchFamily="34" charset="0"/>
              </a:rPr>
              <a:t>RECIBIDO</a:t>
            </a:r>
            <a:r>
              <a:rPr lang="es-ES" sz="1400" dirty="0">
                <a:latin typeface="Gill Sans MT" pitchFamily="34" charset="0"/>
              </a:rPr>
              <a:t>. Anotar la cantidad recibida en la asignación de cada proyecto o partida, que a la fecha de la información refleje un saldo pendiente de comprobar. </a:t>
            </a:r>
            <a:endParaRPr lang="es-MX" sz="1400" dirty="0">
              <a:latin typeface="Gill Sans MT" pitchFamily="34" charset="0"/>
            </a:endParaRPr>
          </a:p>
          <a:p>
            <a:pPr algn="just"/>
            <a:endParaRPr lang="es-ES" sz="800" dirty="0">
              <a:latin typeface="Gill Sans MT" pitchFamily="34" charset="0"/>
            </a:endParaRPr>
          </a:p>
          <a:p>
            <a:pPr algn="just"/>
            <a:r>
              <a:rPr lang="es-ES" sz="1400" b="1" dirty="0">
                <a:latin typeface="Gill Sans MT" pitchFamily="34" charset="0"/>
              </a:rPr>
              <a:t>COMPROBADO</a:t>
            </a:r>
            <a:r>
              <a:rPr lang="es-ES" sz="1400" dirty="0">
                <a:latin typeface="Gill Sans MT" pitchFamily="34" charset="0"/>
              </a:rPr>
              <a:t>. Indicar el importe de los recursos, plenamente comprobados ante la Dirección de Finanzas, o a la Entidad o Dependencia o Unidad que le haya asignado los recursos, </a:t>
            </a:r>
            <a:r>
              <a:rPr lang="es-MX" sz="1400" dirty="0">
                <a:latin typeface="Gill Sans MT" pitchFamily="34" charset="0"/>
              </a:rPr>
              <a:t>por el periodo que corresponda. Del </a:t>
            </a:r>
            <a:r>
              <a:rPr lang="es-MX" sz="1400" dirty="0" smtClean="0">
                <a:latin typeface="Gill Sans MT" pitchFamily="34" charset="0"/>
              </a:rPr>
              <a:t>1 </a:t>
            </a:r>
            <a:r>
              <a:rPr lang="es-MX" sz="1400" dirty="0">
                <a:latin typeface="Gill Sans MT" pitchFamily="34" charset="0"/>
              </a:rPr>
              <a:t>de enero del año en curso a la fecha de elaboración del expediente. (</a:t>
            </a:r>
            <a:r>
              <a:rPr lang="es-MX" sz="1400" dirty="0" smtClean="0">
                <a:latin typeface="Gill Sans MT" pitchFamily="34" charset="0"/>
              </a:rPr>
              <a:t>Anexar en su caso al Acta fotocopia </a:t>
            </a:r>
            <a:r>
              <a:rPr lang="es-MX" sz="1400" dirty="0">
                <a:latin typeface="Gill Sans MT" pitchFamily="34" charset="0"/>
              </a:rPr>
              <a:t>de las caratulas de las comprobaciones presentadas que no hayan sido aplicadas por la Dirección de Finanzas).</a:t>
            </a:r>
            <a:endParaRPr lang="es-ES" sz="1400" dirty="0">
              <a:latin typeface="Gill Sans MT" pitchFamily="34" charset="0"/>
            </a:endParaRPr>
          </a:p>
        </p:txBody>
      </p:sp>
    </p:spTree>
  </p:cSld>
  <p:clrMapOvr>
    <a:masterClrMapping/>
  </p:clrMapOvr>
  <p:transition>
    <p:cover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p:cNvSpPr>
          <p:nvPr>
            <p:ph idx="1"/>
          </p:nvPr>
        </p:nvSpPr>
        <p:spPr>
          <a:xfrm>
            <a:off x="1475656" y="547689"/>
            <a:ext cx="7056784" cy="793080"/>
          </a:xfrm>
        </p:spPr>
        <p:txBody>
          <a:bodyPr>
            <a:noAutofit/>
          </a:bodyPr>
          <a:lstStyle/>
          <a:p>
            <a:pPr algn="ctr" eaLnBrk="1" hangingPunct="1">
              <a:lnSpc>
                <a:spcPct val="80000"/>
              </a:lnSpc>
              <a:buFont typeface="Wingdings 2" pitchFamily="18" charset="2"/>
              <a:buNone/>
            </a:pPr>
            <a:r>
              <a:rPr lang="es-MX" sz="1800" b="1" dirty="0" smtClean="0">
                <a:solidFill>
                  <a:schemeClr val="tx1"/>
                </a:solidFill>
                <a:latin typeface="Calibri" pitchFamily="34" charset="0"/>
              </a:rPr>
              <a:t>FORMATO No. 2.4</a:t>
            </a:r>
          </a:p>
          <a:p>
            <a:pPr algn="ctr" eaLnBrk="1" hangingPunct="1">
              <a:lnSpc>
                <a:spcPct val="80000"/>
              </a:lnSpc>
              <a:buFont typeface="Wingdings 2" pitchFamily="18" charset="2"/>
              <a:buNone/>
            </a:pPr>
            <a:r>
              <a:rPr lang="es-ES" sz="1800" b="1" u="sng" dirty="0" smtClean="0">
                <a:solidFill>
                  <a:schemeClr val="tx1"/>
                </a:solidFill>
                <a:latin typeface="Calibri" pitchFamily="34" charset="0"/>
              </a:rPr>
              <a:t>PARTIDAS RECIBIDAS PENDIENTES DE COMPROBAR</a:t>
            </a:r>
          </a:p>
          <a:p>
            <a:pPr algn="ctr" eaLnBrk="1" hangingPunct="1">
              <a:lnSpc>
                <a:spcPct val="80000"/>
              </a:lnSpc>
              <a:buFont typeface="Wingdings 2" pitchFamily="18" charset="2"/>
              <a:buNone/>
            </a:pPr>
            <a:endParaRPr lang="es-ES" sz="1800" b="1" u="sng" dirty="0" smtClean="0">
              <a:solidFill>
                <a:srgbClr val="663300"/>
              </a:solidFill>
              <a:latin typeface="Calibri" pitchFamily="34" charset="0"/>
            </a:endParaRPr>
          </a:p>
          <a:p>
            <a:pPr algn="just">
              <a:lnSpc>
                <a:spcPct val="80000"/>
              </a:lnSpc>
              <a:buFont typeface="Wingdings 2" pitchFamily="18" charset="2"/>
              <a:buNone/>
            </a:pPr>
            <a:r>
              <a:rPr lang="es-ES" sz="1800" dirty="0" smtClean="0">
                <a:latin typeface="Calibri" pitchFamily="34" charset="0"/>
              </a:rPr>
              <a:t>	</a:t>
            </a:r>
            <a:endParaRPr lang="es-ES" sz="1800" dirty="0" smtClean="0">
              <a:solidFill>
                <a:srgbClr val="663300"/>
              </a:solidFill>
              <a:latin typeface="Calibri" pitchFamily="34" charset="0"/>
            </a:endParaRPr>
          </a:p>
          <a:p>
            <a:pPr algn="just" eaLnBrk="1" hangingPunct="1">
              <a:lnSpc>
                <a:spcPct val="80000"/>
              </a:lnSpc>
              <a:buFont typeface="Wingdings 2" pitchFamily="18" charset="2"/>
              <a:buNone/>
            </a:pPr>
            <a:r>
              <a:rPr lang="es-ES" sz="1800" b="1" dirty="0" smtClean="0">
                <a:solidFill>
                  <a:srgbClr val="663300"/>
                </a:solidFill>
                <a:latin typeface="Calibri" pitchFamily="34" charset="0"/>
              </a:rPr>
              <a:t>        </a:t>
            </a:r>
          </a:p>
        </p:txBody>
      </p:sp>
      <p:sp>
        <p:nvSpPr>
          <p:cNvPr id="45058" name="5 Marcador de número de diapositiva"/>
          <p:cNvSpPr>
            <a:spLocks noGrp="1"/>
          </p:cNvSpPr>
          <p:nvPr>
            <p:ph type="sldNum" sz="quarter" idx="12"/>
          </p:nvPr>
        </p:nvSpPr>
        <p:spPr bwMode="auto">
          <a:noFill/>
          <a:ln>
            <a:miter lim="800000"/>
            <a:headEnd/>
            <a:tailEnd/>
          </a:ln>
        </p:spPr>
        <p:txBody>
          <a:bodyPr/>
          <a:lstStyle/>
          <a:p>
            <a:fld id="{05311203-8F68-472D-95C9-CD5B4DC0B5A5}" type="slidenum">
              <a:rPr lang="es-ES" smtClean="0"/>
              <a:pPr/>
              <a:t>33</a:t>
            </a:fld>
            <a:endParaRPr lang="es-ES" smtClean="0"/>
          </a:p>
        </p:txBody>
      </p:sp>
      <p:sp>
        <p:nvSpPr>
          <p:cNvPr id="45060" name="Text Box 3"/>
          <p:cNvSpPr txBox="1">
            <a:spLocks noChangeArrowheads="1"/>
          </p:cNvSpPr>
          <p:nvPr/>
        </p:nvSpPr>
        <p:spPr bwMode="auto">
          <a:xfrm>
            <a:off x="1187623" y="1700808"/>
            <a:ext cx="7488833" cy="4401205"/>
          </a:xfrm>
          <a:prstGeom prst="rect">
            <a:avLst/>
          </a:prstGeom>
          <a:noFill/>
          <a:ln w="9525">
            <a:noFill/>
            <a:miter lim="800000"/>
            <a:headEnd/>
            <a:tailEnd/>
          </a:ln>
        </p:spPr>
        <p:txBody>
          <a:bodyPr wrap="square">
            <a:spAutoFit/>
          </a:bodyPr>
          <a:lstStyle/>
          <a:p>
            <a:pPr algn="just"/>
            <a:r>
              <a:rPr lang="es-ES" sz="1400" b="1" dirty="0">
                <a:latin typeface="Gill Sans MT" pitchFamily="34" charset="0"/>
              </a:rPr>
              <a:t>SALDO PENDIENTE POR COMPROBAR.</a:t>
            </a:r>
            <a:r>
              <a:rPr lang="es-ES" sz="1400" dirty="0">
                <a:latin typeface="Gill Sans MT" pitchFamily="34" charset="0"/>
              </a:rPr>
              <a:t> Indicar el importe de los recursos que aún no se comprueban </a:t>
            </a:r>
            <a:r>
              <a:rPr lang="es-ES" sz="1400" b="1" dirty="0" smtClean="0">
                <a:latin typeface="Gill Sans MT" pitchFamily="34" charset="0"/>
              </a:rPr>
              <a:t>documentalmente</a:t>
            </a:r>
            <a:r>
              <a:rPr lang="es-ES" sz="1400" dirty="0" smtClean="0">
                <a:latin typeface="Gill Sans MT" pitchFamily="34" charset="0"/>
              </a:rPr>
              <a:t> </a:t>
            </a:r>
            <a:r>
              <a:rPr lang="es-ES" sz="1400" dirty="0">
                <a:latin typeface="Gill Sans MT" pitchFamily="34" charset="0"/>
              </a:rPr>
              <a:t>ante la Dirección de Finanzas, Coordinación de Finanzas, Dirección de Tesorería en el SEMS o su análoga </a:t>
            </a:r>
            <a:r>
              <a:rPr lang="es-MX" sz="1400" dirty="0">
                <a:latin typeface="Gill Sans MT" pitchFamily="34" charset="0"/>
              </a:rPr>
              <a:t>en las Entidades o Dependencias de la Red Universitaria</a:t>
            </a:r>
            <a:r>
              <a:rPr lang="es-ES" sz="1400" dirty="0">
                <a:latin typeface="Gill Sans MT" pitchFamily="34" charset="0"/>
              </a:rPr>
              <a:t> que le haya asignado los recursos (incluyendo el importe de los documentos o comprobantes que tengan en su poder para comprobación). </a:t>
            </a:r>
            <a:r>
              <a:rPr lang="es-ES" sz="1400" b="1" u="sng" dirty="0">
                <a:latin typeface="Gill Sans MT" pitchFamily="34" charset="0"/>
              </a:rPr>
              <a:t>Los montos anotados en este punto deben coincidir con los que se asienten en el HECHO respectivo del </a:t>
            </a:r>
            <a:r>
              <a:rPr lang="es-ES" sz="1400" b="1" u="sng" dirty="0" smtClean="0">
                <a:latin typeface="Gill Sans MT" pitchFamily="34" charset="0"/>
              </a:rPr>
              <a:t>Acta </a:t>
            </a:r>
            <a:r>
              <a:rPr lang="es-ES" sz="1400" b="1" u="sng" dirty="0">
                <a:latin typeface="Gill Sans MT" pitchFamily="34" charset="0"/>
              </a:rPr>
              <a:t>de entrega recepción.</a:t>
            </a:r>
          </a:p>
          <a:p>
            <a:pPr algn="just"/>
            <a:endParaRPr lang="es-ES" sz="1400" b="1" u="sng" dirty="0">
              <a:latin typeface="Gill Sans MT" pitchFamily="34" charset="0"/>
            </a:endParaRPr>
          </a:p>
          <a:p>
            <a:pPr algn="just"/>
            <a:r>
              <a:rPr lang="es-ES" sz="1400" b="1" dirty="0">
                <a:latin typeface="Gill Sans MT" pitchFamily="34" charset="0"/>
              </a:rPr>
              <a:t>INTEGRACIÓN DEL SALDO:   </a:t>
            </a:r>
            <a:r>
              <a:rPr lang="es-ES" sz="1400" dirty="0">
                <a:latin typeface="Gill Sans MT" pitchFamily="34" charset="0"/>
              </a:rPr>
              <a:t>Se integra por la suma del saldo no ejercido en banco(s) el cual no incluye el importe de los cheques en circulación  y el importe de las pólizas de cheque pendiente de comprobar o pagar.</a:t>
            </a:r>
            <a:endParaRPr lang="es-MX" sz="1400" dirty="0">
              <a:latin typeface="Gill Sans MT" pitchFamily="34" charset="0"/>
            </a:endParaRPr>
          </a:p>
          <a:p>
            <a:r>
              <a:rPr lang="es-ES" sz="1400" dirty="0">
                <a:latin typeface="Gill Sans MT" pitchFamily="34" charset="0"/>
              </a:rPr>
              <a:t> </a:t>
            </a:r>
            <a:endParaRPr lang="es-MX" sz="1400" dirty="0">
              <a:latin typeface="Gill Sans MT" pitchFamily="34" charset="0"/>
            </a:endParaRPr>
          </a:p>
          <a:p>
            <a:r>
              <a:rPr lang="es-ES" sz="1400" b="1" dirty="0">
                <a:latin typeface="Gill Sans MT" pitchFamily="34" charset="0"/>
              </a:rPr>
              <a:t>PÓLIZA DE CHEQUE PENDIENTE DE COMPROBAR O PAGAR. </a:t>
            </a:r>
            <a:endParaRPr lang="es-MX" sz="1400" b="1" dirty="0">
              <a:latin typeface="Gill Sans MT" pitchFamily="34" charset="0"/>
            </a:endParaRPr>
          </a:p>
          <a:p>
            <a:r>
              <a:rPr lang="es-ES" sz="1400" b="1" dirty="0">
                <a:latin typeface="Gill Sans MT" pitchFamily="34" charset="0"/>
              </a:rPr>
              <a:t> 	NUMERO. </a:t>
            </a:r>
            <a:r>
              <a:rPr lang="es-ES" sz="1400" dirty="0">
                <a:latin typeface="Gill Sans MT" pitchFamily="34" charset="0"/>
              </a:rPr>
              <a:t>Anotar el número correspondiente a cada una de las pólizas de 	cheque.  </a:t>
            </a:r>
            <a:endParaRPr lang="es-MX" sz="1400" dirty="0">
              <a:latin typeface="Gill Sans MT" pitchFamily="34" charset="0"/>
            </a:endParaRPr>
          </a:p>
          <a:p>
            <a:r>
              <a:rPr lang="es-ES" sz="1400" b="1" dirty="0">
                <a:latin typeface="Gill Sans MT" pitchFamily="34" charset="0"/>
              </a:rPr>
              <a:t> 	IMPORTE. </a:t>
            </a:r>
            <a:r>
              <a:rPr lang="es-ES" sz="1400" dirty="0">
                <a:latin typeface="Gill Sans MT" pitchFamily="34" charset="0"/>
              </a:rPr>
              <a:t>Registrar el importe correspondiente al cheque expedido. </a:t>
            </a:r>
          </a:p>
          <a:p>
            <a:endParaRPr lang="es-ES" sz="1400" b="1" dirty="0">
              <a:latin typeface="Gill Sans MT" pitchFamily="34" charset="0"/>
            </a:endParaRPr>
          </a:p>
          <a:p>
            <a:r>
              <a:rPr lang="es-ES" sz="1400" b="1" dirty="0">
                <a:latin typeface="Gill Sans MT" pitchFamily="34" charset="0"/>
              </a:rPr>
              <a:t>SALDO EN BANCO(S). </a:t>
            </a:r>
            <a:r>
              <a:rPr lang="es-ES" sz="1400" dirty="0">
                <a:latin typeface="Gill Sans MT" pitchFamily="34" charset="0"/>
              </a:rPr>
              <a:t>Anotar la cantidad que se refleja como saldo no ejercido en las cuentas bancarias a la fecha de la entrega (</a:t>
            </a:r>
            <a:r>
              <a:rPr lang="es-ES" sz="1400" dirty="0" smtClean="0">
                <a:latin typeface="Gill Sans MT" pitchFamily="34" charset="0"/>
              </a:rPr>
              <a:t>anexar en su caso </a:t>
            </a:r>
            <a:r>
              <a:rPr lang="es-ES" sz="1400" dirty="0">
                <a:latin typeface="Gill Sans MT" pitchFamily="34" charset="0"/>
              </a:rPr>
              <a:t>última conciliación); el cual  no incluye el importe de los cheques en circulación.</a:t>
            </a:r>
            <a:endParaRPr lang="es-MX" sz="1400" b="1" dirty="0">
              <a:latin typeface="Gill Sans MT" pitchFamily="34" charset="0"/>
            </a:endParaRPr>
          </a:p>
        </p:txBody>
      </p:sp>
    </p:spTree>
  </p:cSld>
  <p:clrMapOvr>
    <a:masterClrMapping/>
  </p:clrMapOvr>
  <p:transition>
    <p:cover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45201" y="624110"/>
            <a:ext cx="5939167" cy="860674"/>
          </a:xfrm>
        </p:spPr>
        <p:txBody>
          <a:bodyPr/>
          <a:lstStyle/>
          <a:p>
            <a:pPr marL="365125" indent="-282575" algn="ctr" eaLnBrk="1" hangingPunct="1">
              <a:lnSpc>
                <a:spcPct val="80000"/>
              </a:lnSpc>
              <a:spcBef>
                <a:spcPts val="600"/>
              </a:spcBef>
              <a:buClr>
                <a:schemeClr val="accent1"/>
              </a:buClr>
              <a:buSzPct val="80000"/>
              <a:defRPr/>
            </a:pPr>
            <a:r>
              <a:rPr lang="es-MX" sz="1800" b="1" dirty="0" smtClean="0">
                <a:solidFill>
                  <a:schemeClr val="tx1"/>
                </a:solidFill>
                <a:latin typeface="Calibri" pitchFamily="34" charset="0"/>
                <a:ea typeface="+mn-ea"/>
                <a:cs typeface="+mn-cs"/>
              </a:rPr>
              <a:t>FORMATO No. 2.4</a:t>
            </a:r>
            <a:br>
              <a:rPr lang="es-MX" sz="1800" b="1" dirty="0" smtClean="0">
                <a:solidFill>
                  <a:schemeClr val="tx1"/>
                </a:solidFill>
                <a:latin typeface="Calibri" pitchFamily="34" charset="0"/>
                <a:ea typeface="+mn-ea"/>
                <a:cs typeface="+mn-cs"/>
              </a:rPr>
            </a:br>
            <a:r>
              <a:rPr lang="es-MX" sz="1800" b="1" dirty="0" smtClean="0">
                <a:solidFill>
                  <a:schemeClr val="tx1"/>
                </a:solidFill>
                <a:latin typeface="Calibri" pitchFamily="34" charset="0"/>
                <a:ea typeface="+mn-ea"/>
                <a:cs typeface="+mn-cs"/>
              </a:rPr>
              <a:t/>
            </a:r>
            <a:br>
              <a:rPr lang="es-MX" sz="1800" b="1" dirty="0" smtClean="0">
                <a:solidFill>
                  <a:schemeClr val="tx1"/>
                </a:solidFill>
                <a:latin typeface="Calibri" pitchFamily="34" charset="0"/>
                <a:ea typeface="+mn-ea"/>
                <a:cs typeface="+mn-cs"/>
              </a:rPr>
            </a:br>
            <a:r>
              <a:rPr lang="es-ES" sz="1800" b="1" u="sng" dirty="0" smtClean="0">
                <a:solidFill>
                  <a:schemeClr val="tx1"/>
                </a:solidFill>
                <a:effectLst/>
                <a:latin typeface="Calibri" pitchFamily="34" charset="0"/>
                <a:ea typeface="+mn-ea"/>
                <a:cs typeface="+mn-cs"/>
              </a:rPr>
              <a:t>PARTIDAS RECIBIDAS PENDIENTES DE COMPROBAR</a:t>
            </a:r>
            <a:endParaRPr lang="es-MX" sz="1800" b="1" u="sng" dirty="0" smtClean="0">
              <a:solidFill>
                <a:schemeClr val="tx1"/>
              </a:solidFill>
              <a:effectLst/>
              <a:latin typeface="Calibri" pitchFamily="34" charset="0"/>
              <a:ea typeface="+mn-ea"/>
              <a:cs typeface="+mn-cs"/>
            </a:endParaRPr>
          </a:p>
        </p:txBody>
      </p:sp>
      <p:sp>
        <p:nvSpPr>
          <p:cNvPr id="46083" name="2 Marcador de contenido"/>
          <p:cNvSpPr>
            <a:spLocks noGrp="1"/>
          </p:cNvSpPr>
          <p:nvPr>
            <p:ph idx="1"/>
          </p:nvPr>
        </p:nvSpPr>
        <p:spPr>
          <a:xfrm>
            <a:off x="1403648" y="2071688"/>
            <a:ext cx="7056784" cy="3589560"/>
          </a:xfrm>
        </p:spPr>
        <p:txBody>
          <a:bodyPr/>
          <a:lstStyle/>
          <a:p>
            <a:pPr algn="just">
              <a:buFont typeface="Wingdings 2" pitchFamily="18" charset="2"/>
              <a:buNone/>
            </a:pPr>
            <a:r>
              <a:rPr lang="es-ES" sz="1400" b="1" dirty="0" smtClean="0">
                <a:solidFill>
                  <a:srgbClr val="FF0000"/>
                </a:solidFill>
              </a:rPr>
              <a:t>	</a:t>
            </a:r>
            <a:r>
              <a:rPr lang="es-ES" sz="1400" b="1" dirty="0" smtClean="0">
                <a:solidFill>
                  <a:schemeClr val="tx1"/>
                </a:solidFill>
              </a:rPr>
              <a:t>RESGUARDANTE DE LOS COMPROBANTES FISCALES. </a:t>
            </a:r>
            <a:r>
              <a:rPr lang="es-ES" sz="1400" dirty="0" smtClean="0">
                <a:solidFill>
                  <a:schemeClr val="tx1"/>
                </a:solidFill>
              </a:rPr>
              <a:t>Anotar el nombre de la persona responsable del resguardo de los documentos comprobatorios fiscales del gasto.</a:t>
            </a:r>
            <a:endParaRPr lang="es-MX" sz="1400" dirty="0" smtClean="0">
              <a:solidFill>
                <a:schemeClr val="tx1"/>
              </a:solidFill>
            </a:endParaRPr>
          </a:p>
          <a:p>
            <a:pPr algn="just">
              <a:buFont typeface="Wingdings 2" pitchFamily="18" charset="2"/>
              <a:buNone/>
            </a:pPr>
            <a:r>
              <a:rPr lang="es-ES" sz="1400" b="1" dirty="0" smtClean="0">
                <a:solidFill>
                  <a:schemeClr val="tx1"/>
                </a:solidFill>
              </a:rPr>
              <a:t>	CAUSA O MOTIVO DE LA FALTA DE COMPROBACIÓN. </a:t>
            </a:r>
            <a:r>
              <a:rPr lang="es-ES" sz="1400" dirty="0" smtClean="0">
                <a:solidFill>
                  <a:schemeClr val="tx1"/>
                </a:solidFill>
              </a:rPr>
              <a:t>Señalar de manera sintetizada la situación que identifique la razón por la cual no se ha comprobado el recurso recibido. </a:t>
            </a:r>
            <a:endParaRPr lang="es-MX" sz="1400" dirty="0" smtClean="0">
              <a:solidFill>
                <a:schemeClr val="tx1"/>
              </a:solidFill>
            </a:endParaRPr>
          </a:p>
          <a:p>
            <a:pPr algn="just">
              <a:buFont typeface="Wingdings 2" pitchFamily="18" charset="2"/>
              <a:buNone/>
            </a:pPr>
            <a:r>
              <a:rPr lang="es-ES" sz="1400" b="1" dirty="0" smtClean="0">
                <a:solidFill>
                  <a:schemeClr val="tx1"/>
                </a:solidFill>
              </a:rPr>
              <a:t>	Nota: </a:t>
            </a:r>
            <a:r>
              <a:rPr lang="es-ES" sz="1400" dirty="0" smtClean="0">
                <a:solidFill>
                  <a:schemeClr val="tx1"/>
                </a:solidFill>
              </a:rPr>
              <a:t>Se deberá anexar al Acta en su caso, la relación detallada de los comprobantes fiscales pendientes de comprobar (incluyendo el soporte electrónico con los archivos XML) copia de los estados de cuenta bancarios y el auxiliar que integra los saldos pendientes de comprobar emitido por la Dirección de Finanzas, Coordinación de Finanzas, Dirección de Tesorería o su análoga en el SUV y </a:t>
            </a:r>
            <a:r>
              <a:rPr lang="es-MX" sz="1400" dirty="0" smtClean="0">
                <a:solidFill>
                  <a:schemeClr val="tx1"/>
                </a:solidFill>
              </a:rPr>
              <a:t>en las Entidades o Dependencias de la Red Universitaria</a:t>
            </a:r>
            <a:r>
              <a:rPr lang="es-ES" sz="1400" dirty="0" smtClean="0">
                <a:solidFill>
                  <a:schemeClr val="tx1"/>
                </a:solidFill>
              </a:rPr>
              <a:t> que le haya asignado los recursos.</a:t>
            </a:r>
            <a:endParaRPr lang="es-MX" sz="1400" dirty="0" smtClean="0">
              <a:solidFill>
                <a:schemeClr val="tx1"/>
              </a:solidFill>
            </a:endParaRPr>
          </a:p>
        </p:txBody>
      </p:sp>
      <p:sp>
        <p:nvSpPr>
          <p:cNvPr id="46084" name="3 Marcador de número de diapositiva"/>
          <p:cNvSpPr>
            <a:spLocks noGrp="1"/>
          </p:cNvSpPr>
          <p:nvPr>
            <p:ph type="sldNum" sz="quarter" idx="12"/>
          </p:nvPr>
        </p:nvSpPr>
        <p:spPr bwMode="auto">
          <a:noFill/>
          <a:ln>
            <a:miter lim="800000"/>
            <a:headEnd/>
            <a:tailEnd/>
          </a:ln>
        </p:spPr>
        <p:txBody>
          <a:bodyPr/>
          <a:lstStyle/>
          <a:p>
            <a:fld id="{49B98B66-BA26-4B84-B09C-72A6F770906F}" type="slidenum">
              <a:rPr lang="es-ES" smtClean="0"/>
              <a:pPr/>
              <a:t>34</a:t>
            </a:fld>
            <a:endParaRPr lang="es-ES" smtClean="0"/>
          </a:p>
        </p:txBody>
      </p:sp>
    </p:spTree>
  </p:cSld>
  <p:clrMapOvr>
    <a:masterClrMapping/>
  </p:clrMapOvr>
  <p:transition>
    <p:cover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5 Marcador de número de diapositiva"/>
          <p:cNvSpPr>
            <a:spLocks noGrp="1"/>
          </p:cNvSpPr>
          <p:nvPr>
            <p:ph type="sldNum" sz="quarter" idx="12"/>
          </p:nvPr>
        </p:nvSpPr>
        <p:spPr bwMode="auto">
          <a:noFill/>
          <a:ln>
            <a:miter lim="800000"/>
            <a:headEnd/>
            <a:tailEnd/>
          </a:ln>
        </p:spPr>
        <p:txBody>
          <a:bodyPr/>
          <a:lstStyle/>
          <a:p>
            <a:fld id="{6FB26C12-8810-4D40-9A22-4AD93093A667}" type="slidenum">
              <a:rPr lang="es-ES" smtClean="0"/>
              <a:pPr/>
              <a:t>35</a:t>
            </a:fld>
            <a:endParaRPr lang="es-ES" smtClean="0"/>
          </a:p>
        </p:txBody>
      </p:sp>
      <p:pic>
        <p:nvPicPr>
          <p:cNvPr id="47107" name="Picture 4"/>
          <p:cNvPicPr>
            <a:picLocks noChangeAspect="1" noChangeArrowheads="1"/>
          </p:cNvPicPr>
          <p:nvPr/>
        </p:nvPicPr>
        <p:blipFill>
          <a:blip r:embed="rId2" cstate="print"/>
          <a:srcRect/>
          <a:stretch>
            <a:fillRect/>
          </a:stretch>
        </p:blipFill>
        <p:spPr bwMode="auto">
          <a:xfrm>
            <a:off x="1071563" y="495300"/>
            <a:ext cx="7929562" cy="58674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p:cNvSpPr>
          <p:nvPr>
            <p:ph idx="1"/>
          </p:nvPr>
        </p:nvSpPr>
        <p:spPr>
          <a:xfrm>
            <a:off x="1096206" y="333375"/>
            <a:ext cx="7724266" cy="1223417"/>
          </a:xfrm>
        </p:spPr>
        <p:txBody>
          <a:bodyPr>
            <a:noAutofit/>
          </a:bodyPr>
          <a:lstStyle/>
          <a:p>
            <a:pPr marL="609600" indent="-609600" algn="ctr" eaLnBrk="1" hangingPunct="1">
              <a:buFont typeface="Wingdings 2" pitchFamily="18" charset="2"/>
              <a:buNone/>
            </a:pPr>
            <a:r>
              <a:rPr lang="es-MX" sz="1800" b="1" dirty="0" smtClean="0">
                <a:solidFill>
                  <a:schemeClr val="tx1"/>
                </a:solidFill>
                <a:latin typeface="Calibri" pitchFamily="34" charset="0"/>
              </a:rPr>
              <a:t>FORMATO No. 2.5</a:t>
            </a:r>
          </a:p>
          <a:p>
            <a:pPr marL="609600" indent="-609600" algn="ctr" eaLnBrk="1" hangingPunct="1">
              <a:buFont typeface="Wingdings 2" pitchFamily="18" charset="2"/>
              <a:buNone/>
            </a:pPr>
            <a:r>
              <a:rPr lang="es-ES" sz="1800" b="1" u="sng" dirty="0" smtClean="0">
                <a:solidFill>
                  <a:schemeClr val="tx1"/>
                </a:solidFill>
                <a:latin typeface="Calibri" pitchFamily="34" charset="0"/>
              </a:rPr>
              <a:t>DEUDORES DIVERSOS, DOCUMENTOS POR COBRAR, FIANZAS </a:t>
            </a:r>
          </a:p>
          <a:p>
            <a:pPr marL="609600" indent="-609600" algn="ctr" eaLnBrk="1" hangingPunct="1">
              <a:buFont typeface="Wingdings 2" pitchFamily="18" charset="2"/>
              <a:buNone/>
            </a:pPr>
            <a:r>
              <a:rPr lang="es-ES" sz="1800" b="1" u="sng" dirty="0" smtClean="0">
                <a:solidFill>
                  <a:schemeClr val="tx1"/>
                </a:solidFill>
                <a:latin typeface="Calibri" pitchFamily="34" charset="0"/>
              </a:rPr>
              <a:t>Y GARANTIAS A FAVOR</a:t>
            </a:r>
          </a:p>
          <a:p>
            <a:pPr marL="609600" indent="-609600" algn="ctr" eaLnBrk="1" hangingPunct="1">
              <a:buFont typeface="Wingdings 2" pitchFamily="18" charset="2"/>
              <a:buNone/>
            </a:pPr>
            <a:r>
              <a:rPr lang="es-ES" sz="1000" b="1" dirty="0" smtClean="0">
                <a:solidFill>
                  <a:srgbClr val="663300"/>
                </a:solidFill>
                <a:latin typeface="Calibri" pitchFamily="34" charset="0"/>
              </a:rPr>
              <a:t>  </a:t>
            </a:r>
          </a:p>
        </p:txBody>
      </p:sp>
      <p:sp>
        <p:nvSpPr>
          <p:cNvPr id="48130" name="5 Marcador de número de diapositiva"/>
          <p:cNvSpPr>
            <a:spLocks noGrp="1"/>
          </p:cNvSpPr>
          <p:nvPr>
            <p:ph type="sldNum" sz="quarter" idx="12"/>
          </p:nvPr>
        </p:nvSpPr>
        <p:spPr bwMode="auto">
          <a:noFill/>
          <a:ln>
            <a:miter lim="800000"/>
            <a:headEnd/>
            <a:tailEnd/>
          </a:ln>
        </p:spPr>
        <p:txBody>
          <a:bodyPr/>
          <a:lstStyle/>
          <a:p>
            <a:fld id="{24501B7A-7293-4576-A7DB-0B51EA9B1D0A}" type="slidenum">
              <a:rPr lang="es-ES" smtClean="0"/>
              <a:pPr/>
              <a:t>36</a:t>
            </a:fld>
            <a:endParaRPr lang="es-ES" smtClean="0"/>
          </a:p>
        </p:txBody>
      </p:sp>
      <p:sp>
        <p:nvSpPr>
          <p:cNvPr id="48132" name="Text Box 3"/>
          <p:cNvSpPr txBox="1">
            <a:spLocks noChangeArrowheads="1"/>
          </p:cNvSpPr>
          <p:nvPr/>
        </p:nvSpPr>
        <p:spPr bwMode="auto">
          <a:xfrm>
            <a:off x="1214438" y="1556792"/>
            <a:ext cx="7173986" cy="4970591"/>
          </a:xfrm>
          <a:prstGeom prst="rect">
            <a:avLst/>
          </a:prstGeom>
          <a:noFill/>
          <a:ln w="9525">
            <a:noFill/>
            <a:miter lim="800000"/>
            <a:headEnd/>
            <a:tailEnd/>
          </a:ln>
        </p:spPr>
        <p:txBody>
          <a:bodyPr wrap="square">
            <a:spAutoFit/>
          </a:bodyPr>
          <a:lstStyle/>
          <a:p>
            <a:pPr algn="just"/>
            <a:r>
              <a:rPr lang="es-ES" sz="1600" b="1" dirty="0">
                <a:latin typeface="Gill Sans MT" pitchFamily="34" charset="0"/>
              </a:rPr>
              <a:t>En este formato registrará los deudores diversos, documentos por cobrar y las fianzas o garantías a favor de la Entidad o Dependencia, Unidad Área o Proyecto.</a:t>
            </a:r>
            <a:endParaRPr lang="es-ES" sz="1600" dirty="0">
              <a:latin typeface="Gill Sans MT" pitchFamily="34" charset="0"/>
            </a:endParaRPr>
          </a:p>
          <a:p>
            <a:pPr algn="just"/>
            <a:r>
              <a:rPr lang="es-ES" sz="1600" dirty="0">
                <a:latin typeface="Gill Sans MT" pitchFamily="34" charset="0"/>
              </a:rPr>
              <a:t>	</a:t>
            </a:r>
            <a:endParaRPr lang="es-ES" sz="1600" b="1" dirty="0">
              <a:latin typeface="Gill Sans MT" pitchFamily="34" charset="0"/>
            </a:endParaRPr>
          </a:p>
          <a:p>
            <a:pPr algn="just"/>
            <a:r>
              <a:rPr lang="es-ES" sz="1600" b="1" dirty="0">
                <a:latin typeface="Gill Sans MT" pitchFamily="34" charset="0"/>
              </a:rPr>
              <a:t>NÚMERO DE DOCUMENTO.</a:t>
            </a:r>
            <a:r>
              <a:rPr lang="es-ES" sz="1600" dirty="0">
                <a:latin typeface="Gill Sans MT" pitchFamily="34" charset="0"/>
              </a:rPr>
              <a:t> Anotar el número con el cual se identifica el documento.</a:t>
            </a:r>
          </a:p>
          <a:p>
            <a:pPr algn="just"/>
            <a:endParaRPr lang="es-ES" sz="900" b="1" dirty="0">
              <a:latin typeface="Gill Sans MT" pitchFamily="34" charset="0"/>
            </a:endParaRPr>
          </a:p>
          <a:p>
            <a:pPr algn="just"/>
            <a:r>
              <a:rPr lang="es-ES" sz="1600" b="1" dirty="0">
                <a:latin typeface="Gill Sans MT" pitchFamily="34" charset="0"/>
              </a:rPr>
              <a:t>TIPO DE DOCUMENTO</a:t>
            </a:r>
            <a:r>
              <a:rPr lang="es-ES" sz="1600" dirty="0">
                <a:latin typeface="Gill Sans MT" pitchFamily="34" charset="0"/>
              </a:rPr>
              <a:t>. Registrar el nombre de cada uno de los documentos (factura fiscal, vale, transferencia, fianza, garantía, etc.), relacionándolos por orden cronológico y tipo de documento.</a:t>
            </a:r>
          </a:p>
          <a:p>
            <a:pPr algn="just"/>
            <a:endParaRPr lang="es-ES" sz="900" dirty="0">
              <a:latin typeface="Gill Sans MT" pitchFamily="34" charset="0"/>
            </a:endParaRPr>
          </a:p>
          <a:p>
            <a:pPr algn="just"/>
            <a:r>
              <a:rPr lang="es-ES" sz="1600" b="1" dirty="0">
                <a:latin typeface="Gill Sans MT" pitchFamily="34" charset="0"/>
              </a:rPr>
              <a:t>MONTO.</a:t>
            </a:r>
            <a:r>
              <a:rPr lang="es-ES" sz="1600" dirty="0">
                <a:latin typeface="Gill Sans MT" pitchFamily="34" charset="0"/>
              </a:rPr>
              <a:t> Indicar el importe del valor del documento.</a:t>
            </a:r>
          </a:p>
          <a:p>
            <a:pPr algn="just"/>
            <a:endParaRPr lang="es-ES" sz="900" b="1" dirty="0">
              <a:latin typeface="Gill Sans MT" pitchFamily="34" charset="0"/>
            </a:endParaRPr>
          </a:p>
          <a:p>
            <a:pPr algn="just"/>
            <a:r>
              <a:rPr lang="es-ES" sz="1600" b="1" dirty="0">
                <a:latin typeface="Gill Sans MT" pitchFamily="34" charset="0"/>
              </a:rPr>
              <a:t>FECHA DE VENCIMIENTO.</a:t>
            </a:r>
            <a:r>
              <a:rPr lang="es-ES" sz="1600" dirty="0">
                <a:latin typeface="Gill Sans MT" pitchFamily="34" charset="0"/>
              </a:rPr>
              <a:t> Señalar la fecha de vencimiento del documento.</a:t>
            </a:r>
          </a:p>
          <a:p>
            <a:pPr algn="just"/>
            <a:endParaRPr lang="es-ES" sz="900" b="1" dirty="0">
              <a:latin typeface="Gill Sans MT" pitchFamily="34" charset="0"/>
            </a:endParaRPr>
          </a:p>
          <a:p>
            <a:pPr algn="just"/>
            <a:r>
              <a:rPr lang="es-ES" sz="1600" b="1" dirty="0">
                <a:latin typeface="Gill Sans MT" pitchFamily="34" charset="0"/>
              </a:rPr>
              <a:t>NOMBRE DEL DEUDOR O EMPRESA QUE GARANTIZA.</a:t>
            </a:r>
            <a:r>
              <a:rPr lang="es-ES" sz="1600" dirty="0">
                <a:latin typeface="Gill Sans MT" pitchFamily="34" charset="0"/>
              </a:rPr>
              <a:t> Escribir el nombre y datos de identificación del deudor o la empresa que garantiza el valor de algún bien o servicio.</a:t>
            </a:r>
          </a:p>
          <a:p>
            <a:pPr algn="just"/>
            <a:endParaRPr lang="es-ES" sz="900" b="1" dirty="0">
              <a:latin typeface="Gill Sans MT" pitchFamily="34" charset="0"/>
            </a:endParaRPr>
          </a:p>
          <a:p>
            <a:pPr algn="just"/>
            <a:r>
              <a:rPr lang="es-ES" sz="1600" b="1" dirty="0">
                <a:latin typeface="Gill Sans MT" pitchFamily="34" charset="0"/>
              </a:rPr>
              <a:t>OBSERVACIONES.</a:t>
            </a:r>
            <a:r>
              <a:rPr lang="es-ES" sz="1600" dirty="0">
                <a:latin typeface="Gill Sans MT" pitchFamily="34" charset="0"/>
              </a:rPr>
              <a:t> Describir las situaciones que aclaren o amplíen la información de los documentos en cuestión. Así como el nombre de la persona que resguarda el o los documentos.</a:t>
            </a:r>
          </a:p>
        </p:txBody>
      </p:sp>
    </p:spTree>
  </p:cSld>
  <p:clrMapOvr>
    <a:masterClrMapping/>
  </p:clrMapOvr>
  <p:transition>
    <p:cover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5 Marcador de número de diapositiva"/>
          <p:cNvSpPr>
            <a:spLocks noGrp="1"/>
          </p:cNvSpPr>
          <p:nvPr>
            <p:ph type="sldNum" sz="quarter" idx="12"/>
          </p:nvPr>
        </p:nvSpPr>
        <p:spPr bwMode="auto">
          <a:noFill/>
          <a:ln>
            <a:miter lim="800000"/>
            <a:headEnd/>
            <a:tailEnd/>
          </a:ln>
        </p:spPr>
        <p:txBody>
          <a:bodyPr/>
          <a:lstStyle/>
          <a:p>
            <a:fld id="{C527C4C1-B227-44D4-BDA3-A3B0E773E28B}" type="slidenum">
              <a:rPr lang="es-ES" smtClean="0"/>
              <a:pPr/>
              <a:t>37</a:t>
            </a:fld>
            <a:endParaRPr lang="es-ES" smtClean="0"/>
          </a:p>
        </p:txBody>
      </p:sp>
      <p:pic>
        <p:nvPicPr>
          <p:cNvPr id="49155" name="Picture 4"/>
          <p:cNvPicPr>
            <a:picLocks noChangeAspect="1" noChangeArrowheads="1"/>
          </p:cNvPicPr>
          <p:nvPr/>
        </p:nvPicPr>
        <p:blipFill>
          <a:blip r:embed="rId2" cstate="print"/>
          <a:srcRect/>
          <a:stretch>
            <a:fillRect/>
          </a:stretch>
        </p:blipFill>
        <p:spPr bwMode="auto">
          <a:xfrm>
            <a:off x="1143000" y="666750"/>
            <a:ext cx="7867650" cy="55245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p:cNvSpPr>
          <p:nvPr>
            <p:ph idx="1"/>
          </p:nvPr>
        </p:nvSpPr>
        <p:spPr>
          <a:xfrm>
            <a:off x="1331639" y="115888"/>
            <a:ext cx="7416825" cy="1384300"/>
          </a:xfrm>
        </p:spPr>
        <p:txBody>
          <a:bodyPr/>
          <a:lstStyle/>
          <a:p>
            <a:pPr algn="ctr" eaLnBrk="1" hangingPunct="1">
              <a:buFont typeface="Wingdings 2" pitchFamily="18" charset="2"/>
              <a:buNone/>
            </a:pPr>
            <a:r>
              <a:rPr lang="es-MX" sz="1800" b="1" dirty="0" smtClean="0">
                <a:solidFill>
                  <a:schemeClr val="tx1"/>
                </a:solidFill>
                <a:latin typeface="Calibri" pitchFamily="34" charset="0"/>
              </a:rPr>
              <a:t>FORMATO No. 2.6</a:t>
            </a:r>
          </a:p>
          <a:p>
            <a:pPr algn="ctr" eaLnBrk="1" hangingPunct="1">
              <a:buFont typeface="Wingdings 2" pitchFamily="18" charset="2"/>
              <a:buNone/>
            </a:pPr>
            <a:r>
              <a:rPr lang="es-ES" sz="1800" b="1" u="sng" dirty="0" smtClean="0">
                <a:solidFill>
                  <a:schemeClr val="tx1"/>
                </a:solidFill>
                <a:latin typeface="Calibri" pitchFamily="34" charset="0"/>
              </a:rPr>
              <a:t>INTEGRACIÓN DE LA INFORMACIÓN PRESUPUESTARIA, PROGRAMATICA Y CONTABLE DE LA ENTIDAD O DEPENDENCIA PARA EL EJERCICIO EN CURSO</a:t>
            </a:r>
          </a:p>
          <a:p>
            <a:pPr algn="ctr" eaLnBrk="1" hangingPunct="1">
              <a:buFont typeface="Wingdings 2" pitchFamily="18" charset="2"/>
              <a:buNone/>
            </a:pPr>
            <a:endParaRPr lang="es-ES" sz="3600" b="1" dirty="0" smtClean="0">
              <a:solidFill>
                <a:srgbClr val="663300"/>
              </a:solidFill>
              <a:latin typeface="Calibri" pitchFamily="34" charset="0"/>
            </a:endParaRPr>
          </a:p>
        </p:txBody>
      </p:sp>
      <p:sp>
        <p:nvSpPr>
          <p:cNvPr id="50178" name="5 Marcador de número de diapositiva"/>
          <p:cNvSpPr>
            <a:spLocks noGrp="1"/>
          </p:cNvSpPr>
          <p:nvPr>
            <p:ph type="sldNum" sz="quarter" idx="12"/>
          </p:nvPr>
        </p:nvSpPr>
        <p:spPr bwMode="auto">
          <a:noFill/>
          <a:ln>
            <a:miter lim="800000"/>
            <a:headEnd/>
            <a:tailEnd/>
          </a:ln>
        </p:spPr>
        <p:txBody>
          <a:bodyPr/>
          <a:lstStyle/>
          <a:p>
            <a:fld id="{D41AFAB7-4916-4ED0-9826-951917B1B508}" type="slidenum">
              <a:rPr lang="es-ES" smtClean="0"/>
              <a:pPr/>
              <a:t>38</a:t>
            </a:fld>
            <a:endParaRPr lang="es-ES" smtClean="0"/>
          </a:p>
        </p:txBody>
      </p:sp>
      <p:sp>
        <p:nvSpPr>
          <p:cNvPr id="50180" name="Text Box 4"/>
          <p:cNvSpPr txBox="1">
            <a:spLocks noChangeArrowheads="1"/>
          </p:cNvSpPr>
          <p:nvPr/>
        </p:nvSpPr>
        <p:spPr bwMode="auto">
          <a:xfrm>
            <a:off x="1285875" y="1700808"/>
            <a:ext cx="7318573" cy="4801314"/>
          </a:xfrm>
          <a:prstGeom prst="rect">
            <a:avLst/>
          </a:prstGeom>
          <a:noFill/>
          <a:ln w="9525">
            <a:noFill/>
            <a:miter lim="800000"/>
            <a:headEnd/>
            <a:tailEnd/>
          </a:ln>
        </p:spPr>
        <p:txBody>
          <a:bodyPr wrap="square">
            <a:spAutoFit/>
          </a:bodyPr>
          <a:lstStyle/>
          <a:p>
            <a:pPr algn="just"/>
            <a:r>
              <a:rPr lang="es-ES" sz="1300" b="1" dirty="0">
                <a:latin typeface="Gill Sans MT" pitchFamily="34" charset="0"/>
              </a:rPr>
              <a:t>Desglosar en este formato la información correspondiente al presupuesto-gasto aprobado, modificado, comprometido, devengado ejercido, pagado y por ejercer del ejercicio del gasto, del año en curso.</a:t>
            </a:r>
          </a:p>
          <a:p>
            <a:pPr algn="just"/>
            <a:endParaRPr lang="es-MX" sz="800" b="1" dirty="0">
              <a:latin typeface="Gill Sans MT" pitchFamily="34" charset="0"/>
            </a:endParaRPr>
          </a:p>
          <a:p>
            <a:pPr algn="just"/>
            <a:r>
              <a:rPr lang="es-MX" sz="1300" b="1" dirty="0">
                <a:latin typeface="Gill Sans MT" pitchFamily="34" charset="0"/>
              </a:rPr>
              <a:t>NÚMERO Y NOMBRE DEL PROYECTO. </a:t>
            </a:r>
            <a:r>
              <a:rPr lang="es-MX" sz="1300" dirty="0">
                <a:latin typeface="Gill Sans MT" pitchFamily="34" charset="0"/>
              </a:rPr>
              <a:t>Anotar el número y nombre de cada proyecto. (Si los recursos no están registrados en el P3e anotar los datos que identifiquen el origen de los mismos).</a:t>
            </a:r>
          </a:p>
          <a:p>
            <a:pPr algn="ctr"/>
            <a:endParaRPr lang="es-MX" sz="1300" b="1" dirty="0" smtClean="0">
              <a:latin typeface="Gill Sans MT" pitchFamily="34" charset="0"/>
            </a:endParaRPr>
          </a:p>
          <a:p>
            <a:pPr algn="ctr"/>
            <a:r>
              <a:rPr lang="es-MX" sz="1300" b="1" dirty="0" smtClean="0">
                <a:latin typeface="Gill Sans MT" pitchFamily="34" charset="0"/>
              </a:rPr>
              <a:t>PRESUPUESTO-GASTO</a:t>
            </a:r>
            <a:endParaRPr lang="es-MX" sz="1300" b="1" dirty="0">
              <a:latin typeface="Gill Sans MT" pitchFamily="34" charset="0"/>
            </a:endParaRPr>
          </a:p>
          <a:p>
            <a:pPr algn="just"/>
            <a:r>
              <a:rPr lang="es-MX" sz="1300" b="1" dirty="0">
                <a:latin typeface="Gill Sans MT" pitchFamily="34" charset="0"/>
              </a:rPr>
              <a:t>APROBADO. </a:t>
            </a:r>
            <a:r>
              <a:rPr lang="es-MX" sz="1300" dirty="0">
                <a:latin typeface="Gill Sans MT" pitchFamily="34" charset="0"/>
              </a:rPr>
              <a:t>Anotar el monto correspondiente (al momento contable) que refleja las asignaciones presupuestarias anuales del ejercicio en curso, que fueron autorizadas a la Entidad o Dependencia, según lo establecido en el Decreto de Presupuesto de Ingresos y Egresos Institucional. </a:t>
            </a:r>
          </a:p>
          <a:p>
            <a:pPr algn="just"/>
            <a:endParaRPr lang="es-MX" sz="800" b="1" dirty="0">
              <a:latin typeface="Gill Sans MT" pitchFamily="34" charset="0"/>
            </a:endParaRPr>
          </a:p>
          <a:p>
            <a:pPr algn="just"/>
            <a:r>
              <a:rPr lang="es-MX" sz="1300" b="1" dirty="0">
                <a:latin typeface="Gill Sans MT" pitchFamily="34" charset="0"/>
              </a:rPr>
              <a:t>MODIFICADO. </a:t>
            </a:r>
            <a:r>
              <a:rPr lang="es-MX" sz="1300" dirty="0">
                <a:latin typeface="Gill Sans MT" pitchFamily="34" charset="0"/>
              </a:rPr>
              <a:t>Anotar el monto correspondiente (al momento contable) que refleja las asignaciones presupuestarias anuales (en su caso por el periodo transcurrido del ejercicio en curso) que resultan de incorporar las adecuaciones presupuestarias  aprobadas.</a:t>
            </a:r>
          </a:p>
          <a:p>
            <a:pPr algn="just"/>
            <a:endParaRPr lang="es-MX" sz="800" b="1" dirty="0">
              <a:latin typeface="Gill Sans MT" pitchFamily="34" charset="0"/>
            </a:endParaRPr>
          </a:p>
          <a:p>
            <a:pPr algn="just"/>
            <a:r>
              <a:rPr lang="es-MX" sz="1300" b="1" dirty="0">
                <a:latin typeface="Gill Sans MT" pitchFamily="34" charset="0"/>
              </a:rPr>
              <a:t>COMPROMETIDO. </a:t>
            </a:r>
            <a:r>
              <a:rPr lang="es-MX" sz="1300" dirty="0">
                <a:latin typeface="Gill Sans MT" pitchFamily="34" charset="0"/>
              </a:rPr>
              <a:t>Anotar el monto  correspondiente (al momento contable)  por el periodo transcurrido del ejercicio en curso, que refleja la aprobación por autoridad competente de un acto administrativo, u otro instrumento jurídico que formaliza una relación jurídica con terceros para la adquisición de bienes y servicios, ejecución de obras etc. </a:t>
            </a:r>
          </a:p>
          <a:p>
            <a:pPr algn="just"/>
            <a:endParaRPr lang="es-MX" sz="800" b="1" dirty="0">
              <a:latin typeface="Gill Sans MT" pitchFamily="34" charset="0"/>
            </a:endParaRPr>
          </a:p>
          <a:p>
            <a:pPr algn="just"/>
            <a:r>
              <a:rPr lang="es-MX" sz="1300" b="1" dirty="0">
                <a:latin typeface="Gill Sans MT" pitchFamily="34" charset="0"/>
              </a:rPr>
              <a:t>DEVENGADO. </a:t>
            </a:r>
            <a:r>
              <a:rPr lang="es-MX" sz="1300" dirty="0">
                <a:latin typeface="Gill Sans MT" pitchFamily="34" charset="0"/>
              </a:rPr>
              <a:t>Anotar el monto  correspondiente (al momento contable)  por el periodo transcurrido del ejercicio en curso, que refleja el reconocimiento de una obligación de pago a favor de terceros por la recepción de conformidad de bienes, servicios y obras oportunamente contratados; así como de las obligaciones que derivan de tratados, leyes, decretos, resoluciones y sentencias definitivas. </a:t>
            </a:r>
            <a:r>
              <a:rPr lang="es-MX" sz="1400" dirty="0">
                <a:latin typeface="Gill Sans MT" pitchFamily="34" charset="0"/>
              </a:rPr>
              <a:t> </a:t>
            </a:r>
          </a:p>
        </p:txBody>
      </p:sp>
    </p:spTree>
  </p:cSld>
  <p:clrMapOvr>
    <a:masterClrMapping/>
  </p:clrMapOvr>
  <p:transition>
    <p:cover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624110"/>
            <a:ext cx="7488832" cy="932682"/>
          </a:xfrm>
        </p:spPr>
        <p:txBody>
          <a:bodyPr>
            <a:noAutofit/>
          </a:bodyPr>
          <a:lstStyle/>
          <a:p>
            <a:pPr algn="ctr" eaLnBrk="1" hangingPunct="1">
              <a:defRPr/>
            </a:pPr>
            <a:r>
              <a:rPr lang="es-MX" sz="1800" b="1" dirty="0" smtClean="0">
                <a:solidFill>
                  <a:schemeClr val="tx1"/>
                </a:solidFill>
                <a:latin typeface="Calibri" pitchFamily="34" charset="0"/>
              </a:rPr>
              <a:t>FORMATO No. 2.6</a:t>
            </a:r>
            <a:br>
              <a:rPr lang="es-MX" sz="1800" b="1" dirty="0" smtClean="0">
                <a:solidFill>
                  <a:schemeClr val="tx1"/>
                </a:solidFill>
                <a:latin typeface="Calibri" pitchFamily="34" charset="0"/>
              </a:rPr>
            </a:br>
            <a:r>
              <a:rPr lang="es-ES" sz="1800" b="1" u="sng" dirty="0" smtClean="0">
                <a:solidFill>
                  <a:schemeClr val="tx1"/>
                </a:solidFill>
                <a:latin typeface="Calibri" pitchFamily="34" charset="0"/>
              </a:rPr>
              <a:t> INTEGRACIÓN DE LA INFORMACIÓN PRESUPUESTARIA, PROGRAMATICA Y  </a:t>
            </a:r>
            <a:br>
              <a:rPr lang="es-ES" sz="1800" b="1" u="sng" dirty="0" smtClean="0">
                <a:solidFill>
                  <a:schemeClr val="tx1"/>
                </a:solidFill>
                <a:latin typeface="Calibri" pitchFamily="34" charset="0"/>
              </a:rPr>
            </a:br>
            <a:r>
              <a:rPr lang="es-ES" sz="1800" b="1" u="sng" dirty="0" smtClean="0">
                <a:solidFill>
                  <a:schemeClr val="tx1"/>
                </a:solidFill>
                <a:latin typeface="Calibri" pitchFamily="34" charset="0"/>
              </a:rPr>
              <a:t>CONTABLE DE LA ENTIDAD O DEPENDENCIA PARA EL EJERCICIO EN CURSO</a:t>
            </a:r>
            <a:r>
              <a:rPr lang="es-ES" sz="1800" b="1" u="sng" dirty="0" smtClean="0">
                <a:solidFill>
                  <a:srgbClr val="663300"/>
                </a:solidFill>
                <a:latin typeface="Calibri" pitchFamily="34" charset="0"/>
              </a:rPr>
              <a:t/>
            </a:r>
            <a:br>
              <a:rPr lang="es-ES" sz="1800" b="1" u="sng" dirty="0" smtClean="0">
                <a:solidFill>
                  <a:srgbClr val="663300"/>
                </a:solidFill>
                <a:latin typeface="Calibri" pitchFamily="34" charset="0"/>
              </a:rPr>
            </a:br>
            <a:endParaRPr lang="es-MX" sz="1800" dirty="0">
              <a:solidFill>
                <a:srgbClr val="663300"/>
              </a:solidFill>
            </a:endParaRPr>
          </a:p>
        </p:txBody>
      </p:sp>
      <p:sp>
        <p:nvSpPr>
          <p:cNvPr id="51203" name="2 Marcador de contenido"/>
          <p:cNvSpPr>
            <a:spLocks noGrp="1"/>
          </p:cNvSpPr>
          <p:nvPr>
            <p:ph idx="1"/>
          </p:nvPr>
        </p:nvSpPr>
        <p:spPr>
          <a:xfrm>
            <a:off x="1096206" y="1628800"/>
            <a:ext cx="7652258" cy="4896544"/>
          </a:xfrm>
        </p:spPr>
        <p:txBody>
          <a:bodyPr>
            <a:noAutofit/>
          </a:bodyPr>
          <a:lstStyle/>
          <a:p>
            <a:pPr algn="just">
              <a:buFont typeface="Wingdings 2" pitchFamily="18" charset="2"/>
              <a:buNone/>
            </a:pPr>
            <a:r>
              <a:rPr lang="es-MX" sz="1300" b="1" dirty="0" smtClean="0">
                <a:solidFill>
                  <a:srgbClr val="00B0F0"/>
                </a:solidFill>
              </a:rPr>
              <a:t>	</a:t>
            </a:r>
            <a:r>
              <a:rPr lang="es-MX" sz="1300" b="1" dirty="0" smtClean="0">
                <a:solidFill>
                  <a:schemeClr val="tx1"/>
                </a:solidFill>
              </a:rPr>
              <a:t>EJERCIDO. </a:t>
            </a:r>
            <a:r>
              <a:rPr lang="es-MX" sz="1300" dirty="0" smtClean="0">
                <a:solidFill>
                  <a:schemeClr val="tx1"/>
                </a:solidFill>
              </a:rPr>
              <a:t>Anotar el monto  correspondiente (al momento contable)  por el periodo transcurrido del ejercicio en curso, que refleja la  aprobación del pago de los comprobantes fiscales, por cumplir con todos los requisitos necesarios, realizada por la autoridad competente.</a:t>
            </a:r>
          </a:p>
          <a:p>
            <a:pPr algn="just">
              <a:buFont typeface="Wingdings 2" pitchFamily="18" charset="2"/>
              <a:buNone/>
            </a:pPr>
            <a:r>
              <a:rPr lang="es-MX" sz="1300" b="1" dirty="0" smtClean="0">
                <a:solidFill>
                  <a:schemeClr val="tx1"/>
                </a:solidFill>
              </a:rPr>
              <a:t>	PAGADO. </a:t>
            </a:r>
            <a:r>
              <a:rPr lang="es-MX" sz="1300" dirty="0" smtClean="0">
                <a:solidFill>
                  <a:schemeClr val="tx1"/>
                </a:solidFill>
              </a:rPr>
              <a:t>Anotar el monto  correspondiente (al momento contable)  por el periodo transcurrido del ejercicio en curso, que refleja la cancelación total o parcial de las obligaciones de pago, que se concreta mediante el desembolso de efectivo, (emisión y cobro del cheque) transferencia o cualquier otro medio de pago.</a:t>
            </a:r>
          </a:p>
          <a:p>
            <a:pPr algn="just">
              <a:buFont typeface="Wingdings 2" pitchFamily="18" charset="2"/>
              <a:buNone/>
            </a:pPr>
            <a:r>
              <a:rPr lang="es-MX" sz="1300" b="1" dirty="0" smtClean="0">
                <a:solidFill>
                  <a:schemeClr val="tx1"/>
                </a:solidFill>
              </a:rPr>
              <a:t>	SALDO POR EJERCER. </a:t>
            </a:r>
            <a:r>
              <a:rPr lang="es-MX" sz="1300" dirty="0" smtClean="0">
                <a:solidFill>
                  <a:schemeClr val="tx1"/>
                </a:solidFill>
              </a:rPr>
              <a:t>Señalar la cantidad que resulta de </a:t>
            </a:r>
            <a:r>
              <a:rPr lang="es-MX" sz="1300" b="1" dirty="0" smtClean="0">
                <a:solidFill>
                  <a:schemeClr val="tx1"/>
                </a:solidFill>
              </a:rPr>
              <a:t>RESTAR </a:t>
            </a:r>
            <a:r>
              <a:rPr lang="es-MX" sz="1300" dirty="0" smtClean="0">
                <a:solidFill>
                  <a:schemeClr val="tx1"/>
                </a:solidFill>
              </a:rPr>
              <a:t>al importe del presupuesto Anual Autorizado o </a:t>
            </a:r>
            <a:r>
              <a:rPr lang="es-MX" sz="1300" b="1" dirty="0" smtClean="0">
                <a:solidFill>
                  <a:schemeClr val="tx1"/>
                </a:solidFill>
              </a:rPr>
              <a:t>MODIFICADO</a:t>
            </a:r>
            <a:r>
              <a:rPr lang="es-MX" sz="1300" dirty="0" smtClean="0">
                <a:solidFill>
                  <a:schemeClr val="tx1"/>
                </a:solidFill>
              </a:rPr>
              <a:t>  de la Entidad o Dependencia, Unidad, Área o proyecto el importe del presupuesto efectivamente utilizado.  </a:t>
            </a:r>
          </a:p>
          <a:p>
            <a:pPr algn="just">
              <a:buFont typeface="Wingdings 2" pitchFamily="18" charset="2"/>
              <a:buNone/>
            </a:pPr>
            <a:r>
              <a:rPr lang="es-MX" sz="1300" b="1" dirty="0" smtClean="0">
                <a:solidFill>
                  <a:schemeClr val="tx1"/>
                </a:solidFill>
              </a:rPr>
              <a:t>	</a:t>
            </a:r>
            <a:r>
              <a:rPr lang="es-ES" sz="1300" b="1" dirty="0" smtClean="0">
                <a:solidFill>
                  <a:schemeClr val="tx1"/>
                </a:solidFill>
              </a:rPr>
              <a:t>OBSERVACIONES. </a:t>
            </a:r>
            <a:r>
              <a:rPr lang="es-ES" sz="1300" dirty="0" smtClean="0">
                <a:solidFill>
                  <a:schemeClr val="tx1"/>
                </a:solidFill>
              </a:rPr>
              <a:t>Describir las situaciones que aclaren o amplíen la información de los datos asentados en el formato.</a:t>
            </a:r>
          </a:p>
          <a:p>
            <a:pPr algn="just">
              <a:buFont typeface="Wingdings 2" pitchFamily="18" charset="2"/>
              <a:buNone/>
            </a:pPr>
            <a:r>
              <a:rPr lang="es-ES" sz="1400" b="1" dirty="0" smtClean="0">
                <a:solidFill>
                  <a:schemeClr val="tx1"/>
                </a:solidFill>
              </a:rPr>
              <a:t>	Nota: </a:t>
            </a:r>
            <a:r>
              <a:rPr lang="es-ES" sz="1400" dirty="0" smtClean="0">
                <a:solidFill>
                  <a:schemeClr val="tx1"/>
                </a:solidFill>
              </a:rPr>
              <a:t>Si la Entidad o Dependencia cuenta con reporte emitido por el sistema contable, mediante los cuales lleva el control presupuestal, que contenga la información requerida, se podrá adjuntar al Acta una impresión del reporte respectivo</a:t>
            </a:r>
            <a:r>
              <a:rPr lang="es-ES" sz="1400" dirty="0">
                <a:solidFill>
                  <a:schemeClr val="tx1"/>
                </a:solidFill>
              </a:rPr>
              <a:t>.</a:t>
            </a:r>
            <a:endParaRPr lang="es-ES" sz="1400" dirty="0" smtClean="0">
              <a:solidFill>
                <a:schemeClr val="tx1"/>
              </a:solidFill>
            </a:endParaRPr>
          </a:p>
          <a:p>
            <a:pPr algn="just">
              <a:buFont typeface="Wingdings 2" pitchFamily="18" charset="2"/>
              <a:buNone/>
            </a:pPr>
            <a:endParaRPr lang="es-MX" sz="1400" b="1" dirty="0" smtClean="0">
              <a:solidFill>
                <a:schemeClr val="tx1"/>
              </a:solidFill>
            </a:endParaRPr>
          </a:p>
        </p:txBody>
      </p:sp>
      <p:sp>
        <p:nvSpPr>
          <p:cNvPr id="51204" name="3 Marcador de número de diapositiva"/>
          <p:cNvSpPr>
            <a:spLocks noGrp="1"/>
          </p:cNvSpPr>
          <p:nvPr>
            <p:ph type="sldNum" sz="quarter" idx="12"/>
          </p:nvPr>
        </p:nvSpPr>
        <p:spPr bwMode="auto">
          <a:noFill/>
          <a:ln>
            <a:miter lim="800000"/>
            <a:headEnd/>
            <a:tailEnd/>
          </a:ln>
        </p:spPr>
        <p:txBody>
          <a:bodyPr/>
          <a:lstStyle/>
          <a:p>
            <a:fld id="{E29C344C-1DFE-4C9D-810F-0DBAB7E170FE}" type="slidenum">
              <a:rPr lang="es-ES" smtClean="0"/>
              <a:pPr/>
              <a:t>39</a:t>
            </a:fld>
            <a:endParaRPr lang="es-ES" smtClean="0"/>
          </a:p>
        </p:txBody>
      </p:sp>
    </p:spTree>
  </p:cSld>
  <p:clrMapOvr>
    <a:masterClrMapping/>
  </p:clrMapOvr>
  <p:transition>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Marcador de número de diapositiva"/>
          <p:cNvSpPr>
            <a:spLocks noGrp="1"/>
          </p:cNvSpPr>
          <p:nvPr>
            <p:ph type="sldNum" sz="quarter" idx="12"/>
          </p:nvPr>
        </p:nvSpPr>
        <p:spPr bwMode="auto">
          <a:noFill/>
          <a:ln>
            <a:miter lim="800000"/>
            <a:headEnd/>
            <a:tailEnd/>
          </a:ln>
        </p:spPr>
        <p:txBody>
          <a:bodyPr/>
          <a:lstStyle/>
          <a:p>
            <a:fld id="{53A5551C-BF3A-473C-9A5C-E669B35F1D6E}" type="slidenum">
              <a:rPr lang="es-ES" smtClean="0"/>
              <a:pPr/>
              <a:t>4</a:t>
            </a:fld>
            <a:endParaRPr lang="es-ES" dirty="0" smtClean="0"/>
          </a:p>
        </p:txBody>
      </p:sp>
      <p:sp>
        <p:nvSpPr>
          <p:cNvPr id="15364" name="Rectangle 4"/>
          <p:cNvSpPr>
            <a:spLocks noChangeArrowheads="1"/>
          </p:cNvSpPr>
          <p:nvPr/>
        </p:nvSpPr>
        <p:spPr bwMode="auto">
          <a:xfrm>
            <a:off x="1187624" y="1844824"/>
            <a:ext cx="7344816" cy="2862322"/>
          </a:xfrm>
          <a:prstGeom prst="rect">
            <a:avLst/>
          </a:prstGeom>
          <a:noFill/>
          <a:ln w="9525">
            <a:noFill/>
            <a:miter lim="800000"/>
            <a:headEnd/>
            <a:tailEnd/>
          </a:ln>
          <a:effectLst/>
        </p:spPr>
        <p:txBody>
          <a:bodyPr wrap="square">
            <a:spAutoFit/>
          </a:bodyPr>
          <a:lstStyle/>
          <a:p>
            <a:pPr algn="just" eaLnBrk="0" hangingPunct="0">
              <a:defRPr/>
            </a:pPr>
            <a:r>
              <a:rPr lang="es-MX" sz="2000" dirty="0">
                <a:effectLst>
                  <a:outerShdw blurRad="38100" dist="38100" dir="2700000" algn="tl">
                    <a:srgbClr val="C0C0C0"/>
                  </a:outerShdw>
                </a:effectLst>
                <a:latin typeface="Calibri" pitchFamily="34" charset="0"/>
              </a:rPr>
              <a:t>Al Funcionario responsable de integrar el expediente </a:t>
            </a:r>
            <a:r>
              <a:rPr lang="es-MX" sz="2000" dirty="0" smtClean="0">
                <a:effectLst>
                  <a:outerShdw blurRad="38100" dist="38100" dir="2700000" algn="tl">
                    <a:srgbClr val="C0C0C0"/>
                  </a:outerShdw>
                </a:effectLst>
                <a:latin typeface="Calibri" pitchFamily="34" charset="0"/>
              </a:rPr>
              <a:t>de </a:t>
            </a:r>
            <a:r>
              <a:rPr lang="es-MX" sz="2000" dirty="0">
                <a:effectLst>
                  <a:outerShdw blurRad="38100" dist="38100" dir="2700000" algn="tl">
                    <a:srgbClr val="C0C0C0"/>
                  </a:outerShdw>
                </a:effectLst>
                <a:latin typeface="Calibri" pitchFamily="34" charset="0"/>
              </a:rPr>
              <a:t>Entrega-Recepción de cada Entidad o Dependencia le corresponderá la coordinación y cumplimiento de los trabajos que deben realizar cada una de las áreas que integran las Dependencias respecto de la integración del expediente informativo de Entrega-Recepción, clasificando la información y documentación conforme a los lineamientos </a:t>
            </a:r>
            <a:r>
              <a:rPr lang="es-MX" sz="2000" dirty="0" smtClean="0">
                <a:effectLst>
                  <a:outerShdw blurRad="38100" dist="38100" dir="2700000" algn="tl">
                    <a:srgbClr val="C0C0C0"/>
                  </a:outerShdw>
                </a:effectLst>
                <a:latin typeface="Calibri" pitchFamily="34" charset="0"/>
              </a:rPr>
              <a:t>señalados en el Acuerdo 01/2016 de la Contraloría General, </a:t>
            </a:r>
            <a:r>
              <a:rPr lang="es-MX" sz="2000" dirty="0">
                <a:effectLst>
                  <a:outerShdw blurRad="38100" dist="38100" dir="2700000" algn="tl">
                    <a:srgbClr val="C0C0C0"/>
                  </a:outerShdw>
                </a:effectLst>
                <a:latin typeface="Calibri" pitchFamily="34" charset="0"/>
              </a:rPr>
              <a:t>en </a:t>
            </a:r>
            <a:r>
              <a:rPr lang="es-MX" sz="2000" dirty="0" smtClean="0">
                <a:effectLst>
                  <a:outerShdw blurRad="38100" dist="38100" dir="2700000" algn="tl">
                    <a:srgbClr val="C0C0C0"/>
                  </a:outerShdw>
                </a:effectLst>
                <a:latin typeface="Calibri" pitchFamily="34" charset="0"/>
              </a:rPr>
              <a:t>las Guías del Sistema de Entrega-Recepción Universitario (SERU) y los formatos establecidos para el efecto.</a:t>
            </a:r>
            <a:endParaRPr lang="es-MX" sz="2000" dirty="0">
              <a:effectLst>
                <a:outerShdw blurRad="38100" dist="38100" dir="2700000" algn="tl">
                  <a:srgbClr val="C0C0C0"/>
                </a:outerShdw>
              </a:effectLst>
              <a:latin typeface="Calibri" pitchFamily="34" charset="0"/>
            </a:endParaRPr>
          </a:p>
        </p:txBody>
      </p:sp>
      <p:sp>
        <p:nvSpPr>
          <p:cNvPr id="2" name="1 Título"/>
          <p:cNvSpPr>
            <a:spLocks/>
          </p:cNvSpPr>
          <p:nvPr/>
        </p:nvSpPr>
        <p:spPr bwMode="auto">
          <a:xfrm>
            <a:off x="3059113" y="333375"/>
            <a:ext cx="5041900" cy="1143000"/>
          </a:xfrm>
          <a:prstGeom prst="rect">
            <a:avLst/>
          </a:prstGeom>
          <a:noFill/>
          <a:ln w="9525">
            <a:noFill/>
            <a:miter lim="800000"/>
            <a:headEnd/>
            <a:tailEnd/>
          </a:ln>
        </p:spPr>
        <p:txBody>
          <a:bodyPr anchor="ctr"/>
          <a:lstStyle/>
          <a:p>
            <a:pPr>
              <a:defRPr/>
            </a:pPr>
            <a:r>
              <a:rPr lang="es-ES" sz="3200" b="1" dirty="0">
                <a:solidFill>
                  <a:schemeClr val="tx2"/>
                </a:solidFill>
                <a:effectLst>
                  <a:outerShdw blurRad="38100" dist="38100" dir="2700000" algn="tl">
                    <a:srgbClr val="C0C0C0"/>
                  </a:outerShdw>
                </a:effectLst>
                <a:latin typeface="Calibri" pitchFamily="34" charset="0"/>
                <a:ea typeface="+mj-ea"/>
                <a:cs typeface="+mj-cs"/>
              </a:rPr>
              <a:t>1.- INTRODUCCIÓN</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5 Marcador de número de diapositiva"/>
          <p:cNvSpPr>
            <a:spLocks noGrp="1"/>
          </p:cNvSpPr>
          <p:nvPr>
            <p:ph type="sldNum" sz="quarter" idx="12"/>
          </p:nvPr>
        </p:nvSpPr>
        <p:spPr bwMode="auto">
          <a:noFill/>
          <a:ln>
            <a:miter lim="800000"/>
            <a:headEnd/>
            <a:tailEnd/>
          </a:ln>
        </p:spPr>
        <p:txBody>
          <a:bodyPr/>
          <a:lstStyle/>
          <a:p>
            <a:fld id="{24AFDA7C-BF2C-4705-A191-53F994187739}" type="slidenum">
              <a:rPr lang="es-ES" smtClean="0"/>
              <a:pPr/>
              <a:t>40</a:t>
            </a:fld>
            <a:endParaRPr lang="es-ES" smtClean="0"/>
          </a:p>
        </p:txBody>
      </p:sp>
      <p:pic>
        <p:nvPicPr>
          <p:cNvPr id="52227" name="Picture 4"/>
          <p:cNvPicPr>
            <a:picLocks noChangeAspect="1" noChangeArrowheads="1"/>
          </p:cNvPicPr>
          <p:nvPr/>
        </p:nvPicPr>
        <p:blipFill>
          <a:blip r:embed="rId2" cstate="print"/>
          <a:srcRect/>
          <a:stretch>
            <a:fillRect/>
          </a:stretch>
        </p:blipFill>
        <p:spPr bwMode="auto">
          <a:xfrm>
            <a:off x="1071563" y="442913"/>
            <a:ext cx="8072437" cy="5972175"/>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p:cNvSpPr>
          <p:nvPr>
            <p:ph idx="1"/>
          </p:nvPr>
        </p:nvSpPr>
        <p:spPr>
          <a:xfrm>
            <a:off x="1403648" y="260648"/>
            <a:ext cx="7416502" cy="1008112"/>
          </a:xfrm>
        </p:spPr>
        <p:txBody>
          <a:bodyPr>
            <a:noAutofit/>
          </a:bodyPr>
          <a:lstStyle/>
          <a:p>
            <a:pPr marL="609600" indent="-609600" algn="ctr" eaLnBrk="1" hangingPunct="1">
              <a:lnSpc>
                <a:spcPct val="90000"/>
              </a:lnSpc>
              <a:buFont typeface="Wingdings 2" pitchFamily="18" charset="2"/>
              <a:buNone/>
              <a:defRPr/>
            </a:pPr>
            <a:r>
              <a:rPr lang="es-MX" sz="1800" b="1" dirty="0" smtClean="0">
                <a:solidFill>
                  <a:schemeClr val="tx1"/>
                </a:solidFill>
                <a:latin typeface="Calibri" pitchFamily="34" charset="0"/>
              </a:rPr>
              <a:t>FORMATO No. 2.7</a:t>
            </a:r>
          </a:p>
          <a:p>
            <a:pPr algn="ctr">
              <a:buFont typeface="Wingdings 2" pitchFamily="18" charset="2"/>
              <a:buNone/>
              <a:defRPr/>
            </a:pPr>
            <a:r>
              <a:rPr lang="es-MX" sz="1800" b="1" u="sng" dirty="0" smtClean="0">
                <a:solidFill>
                  <a:schemeClr val="tx1"/>
                </a:solidFill>
                <a:latin typeface="Calibri" pitchFamily="34" charset="0"/>
              </a:rPr>
              <a:t>COMPROBANTES DE INGRESOS: COMPROBANTE FISCAL DIGITAL POR INTERNET (CFDI), FACTURA PROFORMA, BOLETAJE, ETC. </a:t>
            </a:r>
          </a:p>
          <a:p>
            <a:pPr marL="609600" indent="-609600" algn="ctr" eaLnBrk="1" hangingPunct="1">
              <a:lnSpc>
                <a:spcPct val="90000"/>
              </a:lnSpc>
              <a:buFont typeface="Wingdings 2" pitchFamily="18" charset="2"/>
              <a:buNone/>
              <a:defRPr/>
            </a:pPr>
            <a:endParaRPr lang="es-MX" sz="1800" b="1" u="sng" dirty="0" smtClean="0">
              <a:solidFill>
                <a:srgbClr val="663300"/>
              </a:solidFill>
              <a:latin typeface="Calibri" pitchFamily="34" charset="0"/>
            </a:endParaRPr>
          </a:p>
          <a:p>
            <a:pPr marL="609600" indent="-609600" algn="ctr" eaLnBrk="1" hangingPunct="1">
              <a:lnSpc>
                <a:spcPct val="90000"/>
              </a:lnSpc>
              <a:buFont typeface="Wingdings 2" pitchFamily="18" charset="2"/>
              <a:buNone/>
              <a:defRPr/>
            </a:pPr>
            <a:endParaRPr lang="es-MX" b="1" dirty="0" smtClean="0">
              <a:solidFill>
                <a:srgbClr val="663300"/>
              </a:solidFill>
              <a:latin typeface="Calibri" pitchFamily="34" charset="0"/>
            </a:endParaRPr>
          </a:p>
        </p:txBody>
      </p:sp>
      <p:sp>
        <p:nvSpPr>
          <p:cNvPr id="53250" name="5 Marcador de número de diapositiva"/>
          <p:cNvSpPr>
            <a:spLocks noGrp="1"/>
          </p:cNvSpPr>
          <p:nvPr>
            <p:ph type="sldNum" sz="quarter" idx="12"/>
          </p:nvPr>
        </p:nvSpPr>
        <p:spPr bwMode="auto">
          <a:noFill/>
          <a:ln>
            <a:miter lim="800000"/>
            <a:headEnd/>
            <a:tailEnd/>
          </a:ln>
        </p:spPr>
        <p:txBody>
          <a:bodyPr/>
          <a:lstStyle/>
          <a:p>
            <a:fld id="{F0170AA3-BFB5-43F4-9A26-79ECBF226925}" type="slidenum">
              <a:rPr lang="es-ES" smtClean="0"/>
              <a:pPr/>
              <a:t>41</a:t>
            </a:fld>
            <a:endParaRPr lang="es-ES" smtClean="0"/>
          </a:p>
        </p:txBody>
      </p:sp>
      <p:sp>
        <p:nvSpPr>
          <p:cNvPr id="53252" name="Text Box 3"/>
          <p:cNvSpPr txBox="1">
            <a:spLocks noChangeArrowheads="1"/>
          </p:cNvSpPr>
          <p:nvPr/>
        </p:nvSpPr>
        <p:spPr bwMode="auto">
          <a:xfrm>
            <a:off x="1258888" y="1628800"/>
            <a:ext cx="7489576" cy="4570482"/>
          </a:xfrm>
          <a:prstGeom prst="rect">
            <a:avLst/>
          </a:prstGeom>
          <a:noFill/>
          <a:ln w="9525">
            <a:noFill/>
            <a:miter lim="800000"/>
            <a:headEnd/>
            <a:tailEnd/>
          </a:ln>
        </p:spPr>
        <p:txBody>
          <a:bodyPr wrap="square">
            <a:spAutoFit/>
          </a:bodyPr>
          <a:lstStyle/>
          <a:p>
            <a:pPr algn="just"/>
            <a:r>
              <a:rPr lang="es-MX" sz="1400" b="1" dirty="0">
                <a:latin typeface="Gill Sans MT" pitchFamily="34" charset="0"/>
              </a:rPr>
              <a:t>Incluir en este formato la información relativa a todos los comprobantes de ingresos que se utilizan y las formas valoradas que se expiden. </a:t>
            </a:r>
          </a:p>
          <a:p>
            <a:pPr algn="just"/>
            <a:endParaRPr lang="es-MX" sz="800" b="1" dirty="0">
              <a:latin typeface="Gill Sans MT" pitchFamily="34" charset="0"/>
            </a:endParaRPr>
          </a:p>
          <a:p>
            <a:pPr algn="just"/>
            <a:r>
              <a:rPr lang="es-MX" sz="1400" b="1" dirty="0">
                <a:latin typeface="Gill Sans MT" pitchFamily="34" charset="0"/>
              </a:rPr>
              <a:t>TIPO DE COMPROBANTES Y SERIE:  </a:t>
            </a:r>
            <a:r>
              <a:rPr lang="es-MX" sz="1400" dirty="0">
                <a:latin typeface="Gill Sans MT" pitchFamily="34" charset="0"/>
              </a:rPr>
              <a:t>Anotar el nombre de todos los documentos mediante los cuales se reciban ingresos en la Entidad o Dependencia, aún cuando no se requiera autorización para su impresión, </a:t>
            </a:r>
            <a:r>
              <a:rPr lang="es-MX" sz="1400" dirty="0" smtClean="0">
                <a:latin typeface="Gill Sans MT" pitchFamily="34" charset="0"/>
              </a:rPr>
              <a:t>como:  notas de venta, </a:t>
            </a:r>
            <a:r>
              <a:rPr lang="es-MX" sz="1400" dirty="0">
                <a:latin typeface="Gill Sans MT" pitchFamily="34" charset="0"/>
              </a:rPr>
              <a:t>boletos</a:t>
            </a:r>
            <a:r>
              <a:rPr lang="es-MX" sz="1400" dirty="0" smtClean="0">
                <a:latin typeface="Gill Sans MT" pitchFamily="34" charset="0"/>
              </a:rPr>
              <a:t>, comandas, </a:t>
            </a:r>
            <a:r>
              <a:rPr lang="es-MX" sz="1400" dirty="0">
                <a:latin typeface="Gill Sans MT" pitchFamily="34" charset="0"/>
              </a:rPr>
              <a:t>etc., y cuando sea el caso la serie o series asignadas.</a:t>
            </a:r>
          </a:p>
          <a:p>
            <a:pPr algn="just"/>
            <a:endParaRPr lang="es-MX" sz="800" b="1" dirty="0">
              <a:latin typeface="Gill Sans MT" pitchFamily="34" charset="0"/>
            </a:endParaRPr>
          </a:p>
          <a:p>
            <a:pPr algn="just"/>
            <a:r>
              <a:rPr lang="es-MX" sz="1400" b="1" dirty="0">
                <a:latin typeface="Gill Sans MT" pitchFamily="34" charset="0"/>
              </a:rPr>
              <a:t> FOLIOS ASIGNADOS.  </a:t>
            </a:r>
            <a:r>
              <a:rPr lang="es-MX" sz="1400" dirty="0">
                <a:latin typeface="Gill Sans MT" pitchFamily="34" charset="0"/>
              </a:rPr>
              <a:t>Anotar los números de folios de cada una de las series utilizadas vigentes, así como los </a:t>
            </a:r>
            <a:r>
              <a:rPr lang="es-MX" sz="1400" dirty="0" smtClean="0">
                <a:latin typeface="Gill Sans MT" pitchFamily="34" charset="0"/>
              </a:rPr>
              <a:t>folios Del – Al respectivos.</a:t>
            </a:r>
          </a:p>
          <a:p>
            <a:pPr algn="just"/>
            <a:endParaRPr lang="es-MX" sz="1400" b="1" dirty="0">
              <a:latin typeface="Gill Sans MT" pitchFamily="34" charset="0"/>
            </a:endParaRPr>
          </a:p>
          <a:p>
            <a:pPr algn="just"/>
            <a:r>
              <a:rPr lang="es-MX" sz="1400" b="1" dirty="0">
                <a:latin typeface="Gill Sans MT" pitchFamily="34" charset="0"/>
              </a:rPr>
              <a:t>ÚLTIMO FOLIO UTILIZADO.</a:t>
            </a:r>
            <a:r>
              <a:rPr lang="es-MX" sz="1400" dirty="0">
                <a:latin typeface="Gill Sans MT" pitchFamily="34" charset="0"/>
              </a:rPr>
              <a:t> Registrar el número del último folio utilizado del documento a la fecha de llenado del formato.</a:t>
            </a:r>
          </a:p>
          <a:p>
            <a:pPr algn="just"/>
            <a:endParaRPr lang="es-MX" sz="800" dirty="0">
              <a:latin typeface="Gill Sans MT" pitchFamily="34" charset="0"/>
            </a:endParaRPr>
          </a:p>
          <a:p>
            <a:pPr algn="just"/>
            <a:r>
              <a:rPr lang="es-MX" sz="1400" b="1" dirty="0">
                <a:latin typeface="Gill Sans MT" pitchFamily="34" charset="0"/>
              </a:rPr>
              <a:t>PERSONA AUTORIZADA PARA EXPEDIR CFDI Y FACTURAS PROFORMA. </a:t>
            </a:r>
            <a:r>
              <a:rPr lang="es-MX" sz="1400" dirty="0">
                <a:latin typeface="Gill Sans MT" pitchFamily="34" charset="0"/>
              </a:rPr>
              <a:t>Indicar el nombre de la(s) persona(s) autorizada(s) en la Entidad o Dependencia para expedir comprobantes fiscales digitales por internet.</a:t>
            </a:r>
          </a:p>
          <a:p>
            <a:pPr algn="just"/>
            <a:endParaRPr lang="es-MX" sz="800" b="1" dirty="0">
              <a:latin typeface="Gill Sans MT" pitchFamily="34" charset="0"/>
            </a:endParaRPr>
          </a:p>
          <a:p>
            <a:pPr algn="just"/>
            <a:r>
              <a:rPr lang="es-MX" sz="1400" b="1" dirty="0">
                <a:latin typeface="Gill Sans MT" pitchFamily="34" charset="0"/>
              </a:rPr>
              <a:t>PERSONA RESGUARDANTE DE LOS COMPROBANTES EXPEDIDOS. </a:t>
            </a:r>
            <a:r>
              <a:rPr lang="es-MX" sz="1400" dirty="0">
                <a:latin typeface="Gill Sans MT" pitchFamily="34" charset="0"/>
              </a:rPr>
              <a:t>Indicar el nombre de la(s) persona(s) que tiene la responsabilidad de la custodia de los comprobantes </a:t>
            </a:r>
            <a:r>
              <a:rPr lang="es-MX" sz="1400" dirty="0" smtClean="0">
                <a:latin typeface="Gill Sans MT" pitchFamily="34" charset="0"/>
              </a:rPr>
              <a:t> </a:t>
            </a:r>
            <a:r>
              <a:rPr lang="es-MX" sz="1400" dirty="0">
                <a:latin typeface="Gill Sans MT" pitchFamily="34" charset="0"/>
              </a:rPr>
              <a:t>expedidos.</a:t>
            </a:r>
          </a:p>
          <a:p>
            <a:pPr algn="just">
              <a:lnSpc>
                <a:spcPct val="50000"/>
              </a:lnSpc>
            </a:pPr>
            <a:endParaRPr lang="es-MX" sz="1400" b="1" dirty="0">
              <a:latin typeface="Gill Sans MT" pitchFamily="34" charset="0"/>
            </a:endParaRPr>
          </a:p>
          <a:p>
            <a:pPr algn="just"/>
            <a:endParaRPr lang="es-ES" sz="1400" dirty="0">
              <a:latin typeface="Gill Sans MT" pitchFamily="34" charset="0"/>
            </a:endParaRPr>
          </a:p>
        </p:txBody>
      </p:sp>
    </p:spTree>
  </p:cSld>
  <p:clrMapOvr>
    <a:masterClrMapping/>
  </p:clrMapOvr>
  <p:transition>
    <p:cover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5 Marcador de número de diapositiva"/>
          <p:cNvSpPr>
            <a:spLocks noGrp="1"/>
          </p:cNvSpPr>
          <p:nvPr>
            <p:ph type="sldNum" sz="quarter" idx="12"/>
          </p:nvPr>
        </p:nvSpPr>
        <p:spPr bwMode="auto">
          <a:noFill/>
          <a:ln>
            <a:miter lim="800000"/>
            <a:headEnd/>
            <a:tailEnd/>
          </a:ln>
        </p:spPr>
        <p:txBody>
          <a:bodyPr/>
          <a:lstStyle/>
          <a:p>
            <a:fld id="{A3B8AE0B-FFE4-432D-874A-1F50F13F3ED0}" type="slidenum">
              <a:rPr lang="es-ES" smtClean="0"/>
              <a:pPr/>
              <a:t>42</a:t>
            </a:fld>
            <a:endParaRPr lang="es-ES" smtClean="0"/>
          </a:p>
        </p:txBody>
      </p:sp>
      <p:pic>
        <p:nvPicPr>
          <p:cNvPr id="54275" name="Picture 4"/>
          <p:cNvPicPr>
            <a:picLocks noChangeAspect="1" noChangeArrowheads="1"/>
          </p:cNvPicPr>
          <p:nvPr/>
        </p:nvPicPr>
        <p:blipFill>
          <a:blip r:embed="rId2" cstate="print"/>
          <a:srcRect/>
          <a:stretch>
            <a:fillRect/>
          </a:stretch>
        </p:blipFill>
        <p:spPr bwMode="auto">
          <a:xfrm>
            <a:off x="1000125" y="666750"/>
            <a:ext cx="8143875" cy="55245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p:cNvSpPr>
          <p:nvPr>
            <p:ph idx="1"/>
          </p:nvPr>
        </p:nvSpPr>
        <p:spPr>
          <a:xfrm>
            <a:off x="1907703" y="404813"/>
            <a:ext cx="5976665" cy="792162"/>
          </a:xfrm>
        </p:spPr>
        <p:txBody>
          <a:bodyPr/>
          <a:lstStyle/>
          <a:p>
            <a:pPr marL="457200" indent="-457200" algn="ctr" eaLnBrk="1" hangingPunct="1">
              <a:buFont typeface="Wingdings 2" pitchFamily="18" charset="2"/>
              <a:buNone/>
            </a:pPr>
            <a:r>
              <a:rPr lang="es-MX" sz="1800" b="1" dirty="0" smtClean="0">
                <a:solidFill>
                  <a:schemeClr val="tx1"/>
                </a:solidFill>
                <a:latin typeface="Calibri" pitchFamily="34" charset="0"/>
              </a:rPr>
              <a:t>FORMATO No. 2.8</a:t>
            </a:r>
          </a:p>
          <a:p>
            <a:pPr marL="457200" indent="-457200" algn="ctr" eaLnBrk="1" hangingPunct="1">
              <a:buFont typeface="Wingdings 2" pitchFamily="18" charset="2"/>
              <a:buNone/>
            </a:pPr>
            <a:r>
              <a:rPr lang="es-ES" sz="1800" b="1" u="sng" dirty="0" smtClean="0">
                <a:solidFill>
                  <a:schemeClr val="tx1"/>
                </a:solidFill>
                <a:latin typeface="Calibri" pitchFamily="34" charset="0"/>
              </a:rPr>
              <a:t>ARCHIVO CONTABLE – FISCAL</a:t>
            </a:r>
          </a:p>
          <a:p>
            <a:pPr marL="457200" indent="-457200" algn="ctr" eaLnBrk="1" hangingPunct="1">
              <a:buFont typeface="Wingdings 2" pitchFamily="18" charset="2"/>
              <a:buNone/>
            </a:pPr>
            <a:endParaRPr lang="es-ES" sz="1800" b="1" dirty="0" smtClean="0">
              <a:solidFill>
                <a:schemeClr val="tx1"/>
              </a:solidFill>
              <a:latin typeface="Calibri" pitchFamily="34" charset="0"/>
            </a:endParaRPr>
          </a:p>
        </p:txBody>
      </p:sp>
      <p:sp>
        <p:nvSpPr>
          <p:cNvPr id="55298" name="5 Marcador de número de diapositiva"/>
          <p:cNvSpPr>
            <a:spLocks noGrp="1"/>
          </p:cNvSpPr>
          <p:nvPr>
            <p:ph type="sldNum" sz="quarter" idx="12"/>
          </p:nvPr>
        </p:nvSpPr>
        <p:spPr bwMode="auto">
          <a:noFill/>
          <a:ln>
            <a:miter lim="800000"/>
            <a:headEnd/>
            <a:tailEnd/>
          </a:ln>
        </p:spPr>
        <p:txBody>
          <a:bodyPr/>
          <a:lstStyle/>
          <a:p>
            <a:fld id="{53D6C6F8-25E9-4BE9-8F1D-717681795A93}" type="slidenum">
              <a:rPr lang="es-ES" smtClean="0"/>
              <a:pPr/>
              <a:t>43</a:t>
            </a:fld>
            <a:endParaRPr lang="es-ES" smtClean="0"/>
          </a:p>
        </p:txBody>
      </p:sp>
      <p:sp>
        <p:nvSpPr>
          <p:cNvPr id="55300" name="Text Box 3"/>
          <p:cNvSpPr txBox="1">
            <a:spLocks noChangeArrowheads="1"/>
          </p:cNvSpPr>
          <p:nvPr/>
        </p:nvSpPr>
        <p:spPr bwMode="auto">
          <a:xfrm>
            <a:off x="1096207" y="1152908"/>
            <a:ext cx="7580250" cy="5755422"/>
          </a:xfrm>
          <a:prstGeom prst="rect">
            <a:avLst/>
          </a:prstGeom>
          <a:noFill/>
          <a:ln w="9525">
            <a:noFill/>
            <a:miter lim="800000"/>
            <a:headEnd/>
            <a:tailEnd/>
          </a:ln>
        </p:spPr>
        <p:txBody>
          <a:bodyPr wrap="square">
            <a:spAutoFit/>
          </a:bodyPr>
          <a:lstStyle/>
          <a:p>
            <a:pPr algn="just"/>
            <a:endParaRPr lang="es-ES" sz="800" b="1" dirty="0" smtClean="0">
              <a:latin typeface="Gill Sans MT" pitchFamily="34" charset="0"/>
            </a:endParaRPr>
          </a:p>
          <a:p>
            <a:pPr algn="just"/>
            <a:r>
              <a:rPr lang="es-ES" sz="1600" b="1" dirty="0" smtClean="0">
                <a:latin typeface="Gill Sans MT" pitchFamily="34" charset="0"/>
              </a:rPr>
              <a:t>Registrar </a:t>
            </a:r>
            <a:r>
              <a:rPr lang="es-ES" sz="1600" b="1" dirty="0">
                <a:latin typeface="Gill Sans MT" pitchFamily="34" charset="0"/>
              </a:rPr>
              <a:t>en este formato TODA  la información (actual e histórica) relativa a la documentación contable - fiscal de la Entidad o Dependencia. Esta función corresponde a la Dirección de Finanzas, la Dirección de Tesorería del SEMS, Coordinaciones de Finanzas de los Centros Universitarios y del SUV y áreas equivalentes en la Administración General y Empresas Universitarias.</a:t>
            </a:r>
          </a:p>
          <a:p>
            <a:pPr algn="just"/>
            <a:endParaRPr lang="es-ES" sz="800" b="1" dirty="0">
              <a:latin typeface="Gill Sans MT" pitchFamily="34" charset="0"/>
            </a:endParaRPr>
          </a:p>
          <a:p>
            <a:pPr algn="just"/>
            <a:r>
              <a:rPr lang="es-ES" sz="1600" b="1" dirty="0">
                <a:latin typeface="Gill Sans MT" pitchFamily="34" charset="0"/>
              </a:rPr>
              <a:t>NOMBRE DEL RESPONSABLE DEL ARCHIVO. </a:t>
            </a:r>
            <a:r>
              <a:rPr lang="es-ES" sz="1600" dirty="0">
                <a:latin typeface="Gill Sans MT" pitchFamily="34" charset="0"/>
              </a:rPr>
              <a:t>Anotar el nombre de la persona que custodia o resguarda los documentos que conforman el archivo contable- fiscal de la Entidad o Dependencia.</a:t>
            </a:r>
            <a:endParaRPr lang="es-MX" sz="1600" dirty="0">
              <a:latin typeface="Gill Sans MT" pitchFamily="34" charset="0"/>
            </a:endParaRPr>
          </a:p>
          <a:p>
            <a:pPr algn="just"/>
            <a:endParaRPr lang="es-MX" sz="800" b="1" dirty="0">
              <a:latin typeface="Gill Sans MT" pitchFamily="34" charset="0"/>
            </a:endParaRPr>
          </a:p>
          <a:p>
            <a:pPr algn="just"/>
            <a:r>
              <a:rPr lang="es-MX" sz="1600" b="1" dirty="0">
                <a:latin typeface="Gill Sans MT" pitchFamily="34" charset="0"/>
              </a:rPr>
              <a:t>NÚMERO DE ANAQUEL, ARCHIVERO O CAJA DE ARCHIVO.</a:t>
            </a:r>
            <a:r>
              <a:rPr lang="es-MX" sz="1600" dirty="0">
                <a:latin typeface="Gill Sans MT" pitchFamily="34" charset="0"/>
              </a:rPr>
              <a:t> Numerar los anaqueles, archiveros o cajas en las cuales se encuentra la información que se desglosa y registrarlo en esta columna.</a:t>
            </a:r>
          </a:p>
          <a:p>
            <a:pPr algn="just"/>
            <a:endParaRPr lang="es-MX" sz="800" b="1" dirty="0">
              <a:latin typeface="Gill Sans MT" pitchFamily="34" charset="0"/>
            </a:endParaRPr>
          </a:p>
          <a:p>
            <a:pPr algn="just"/>
            <a:r>
              <a:rPr lang="es-MX" sz="1600" b="1" dirty="0">
                <a:latin typeface="Gill Sans MT" pitchFamily="34" charset="0"/>
              </a:rPr>
              <a:t>NÚMERO PROGRESIVO DE EXPEDIENTE O RECOPILADOR</a:t>
            </a:r>
            <a:r>
              <a:rPr lang="es-MX" sz="1600" dirty="0">
                <a:latin typeface="Gill Sans MT" pitchFamily="34" charset="0"/>
              </a:rPr>
              <a:t>. Numerar los expedientes o recopiladores por cada anaquel, archivero o caja y registrarlo en la columna.</a:t>
            </a:r>
          </a:p>
          <a:p>
            <a:pPr algn="just"/>
            <a:endParaRPr lang="es-MX" sz="800" b="1" dirty="0">
              <a:latin typeface="Gill Sans MT" pitchFamily="34" charset="0"/>
            </a:endParaRPr>
          </a:p>
          <a:p>
            <a:pPr algn="just"/>
            <a:r>
              <a:rPr lang="es-MX" sz="1600" b="1" dirty="0">
                <a:latin typeface="Gill Sans MT" pitchFamily="34" charset="0"/>
              </a:rPr>
              <a:t>AÑO.</a:t>
            </a:r>
            <a:r>
              <a:rPr lang="es-MX" sz="1600" dirty="0">
                <a:latin typeface="Gill Sans MT" pitchFamily="34" charset="0"/>
              </a:rPr>
              <a:t> Registrar la documentación por orden cronológico</a:t>
            </a:r>
            <a:r>
              <a:rPr lang="es-MX" sz="1600" b="1" dirty="0">
                <a:latin typeface="Gill Sans MT" pitchFamily="34" charset="0"/>
              </a:rPr>
              <a:t>.</a:t>
            </a:r>
          </a:p>
          <a:p>
            <a:pPr algn="just"/>
            <a:endParaRPr lang="es-MX" sz="800" b="1" dirty="0">
              <a:latin typeface="Gill Sans MT" pitchFamily="34" charset="0"/>
            </a:endParaRPr>
          </a:p>
          <a:p>
            <a:pPr algn="just"/>
            <a:r>
              <a:rPr lang="es-MX" sz="1600" b="1" dirty="0">
                <a:latin typeface="Gill Sans MT" pitchFamily="34" charset="0"/>
              </a:rPr>
              <a:t>CONTENIDO.</a:t>
            </a:r>
            <a:r>
              <a:rPr lang="es-MX" sz="1600" dirty="0">
                <a:latin typeface="Gill Sans MT" pitchFamily="34" charset="0"/>
              </a:rPr>
              <a:t> Describir </a:t>
            </a:r>
            <a:r>
              <a:rPr lang="es-MX" sz="1600" dirty="0" err="1" smtClean="0">
                <a:latin typeface="Gill Sans MT" pitchFamily="34" charset="0"/>
              </a:rPr>
              <a:t>sintetizadamente</a:t>
            </a:r>
            <a:r>
              <a:rPr lang="es-MX" sz="1600" dirty="0" smtClean="0">
                <a:latin typeface="Gill Sans MT" pitchFamily="34" charset="0"/>
              </a:rPr>
              <a:t> </a:t>
            </a:r>
            <a:r>
              <a:rPr lang="es-MX" sz="1600" dirty="0">
                <a:latin typeface="Gill Sans MT" pitchFamily="34" charset="0"/>
              </a:rPr>
              <a:t>la información que contienen los expedientes.</a:t>
            </a:r>
          </a:p>
          <a:p>
            <a:pPr algn="just"/>
            <a:endParaRPr lang="es-MX" sz="800" b="1" dirty="0">
              <a:latin typeface="Gill Sans MT" pitchFamily="34" charset="0"/>
            </a:endParaRPr>
          </a:p>
          <a:p>
            <a:pPr algn="just"/>
            <a:r>
              <a:rPr lang="es-MX" sz="1600" b="1" dirty="0">
                <a:latin typeface="Gill Sans MT" pitchFamily="34" charset="0"/>
              </a:rPr>
              <a:t>UBICACIÓN. </a:t>
            </a:r>
            <a:r>
              <a:rPr lang="es-ES" sz="1600" dirty="0">
                <a:latin typeface="Gill Sans MT" pitchFamily="34" charset="0"/>
              </a:rPr>
              <a:t>Descripción física del lugar en donde se encuentra archivada la información.</a:t>
            </a:r>
          </a:p>
        </p:txBody>
      </p:sp>
    </p:spTree>
  </p:cSld>
  <p:clrMapOvr>
    <a:masterClrMapping/>
  </p:clrMapOvr>
  <p:transition>
    <p:cover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5 Marcador de número de diapositiva"/>
          <p:cNvSpPr>
            <a:spLocks noGrp="1"/>
          </p:cNvSpPr>
          <p:nvPr>
            <p:ph type="sldNum" sz="quarter" idx="12"/>
          </p:nvPr>
        </p:nvSpPr>
        <p:spPr bwMode="auto">
          <a:noFill/>
          <a:ln>
            <a:miter lim="800000"/>
            <a:headEnd/>
            <a:tailEnd/>
          </a:ln>
        </p:spPr>
        <p:txBody>
          <a:bodyPr/>
          <a:lstStyle/>
          <a:p>
            <a:fld id="{BECBC526-D356-4C37-96B5-0E4FB1010C0F}" type="slidenum">
              <a:rPr lang="es-ES" smtClean="0"/>
              <a:pPr/>
              <a:t>44</a:t>
            </a:fld>
            <a:endParaRPr lang="es-ES" smtClean="0"/>
          </a:p>
        </p:txBody>
      </p:sp>
      <p:pic>
        <p:nvPicPr>
          <p:cNvPr id="56323" name="Picture 4"/>
          <p:cNvPicPr>
            <a:picLocks noChangeAspect="1" noChangeArrowheads="1"/>
          </p:cNvPicPr>
          <p:nvPr/>
        </p:nvPicPr>
        <p:blipFill>
          <a:blip r:embed="rId2" cstate="print"/>
          <a:srcRect/>
          <a:stretch>
            <a:fillRect/>
          </a:stretch>
        </p:blipFill>
        <p:spPr bwMode="auto">
          <a:xfrm>
            <a:off x="1071563" y="561975"/>
            <a:ext cx="7996237" cy="573405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p:cNvSpPr>
          <p:nvPr>
            <p:ph idx="1"/>
          </p:nvPr>
        </p:nvSpPr>
        <p:spPr>
          <a:xfrm>
            <a:off x="1403648" y="214313"/>
            <a:ext cx="7128792" cy="1152525"/>
          </a:xfrm>
        </p:spPr>
        <p:txBody>
          <a:bodyPr>
            <a:noAutofit/>
          </a:bodyPr>
          <a:lstStyle/>
          <a:p>
            <a:pPr algn="ctr" eaLnBrk="1" hangingPunct="1">
              <a:lnSpc>
                <a:spcPct val="80000"/>
              </a:lnSpc>
              <a:buFont typeface="Wingdings 2" pitchFamily="18" charset="2"/>
              <a:buNone/>
            </a:pPr>
            <a:r>
              <a:rPr lang="es-MX" sz="1800" b="1" dirty="0" smtClean="0">
                <a:solidFill>
                  <a:schemeClr val="tx1"/>
                </a:solidFill>
                <a:latin typeface="Calibri" pitchFamily="34" charset="0"/>
              </a:rPr>
              <a:t>FORMATO No. 2.9</a:t>
            </a:r>
          </a:p>
          <a:p>
            <a:pPr algn="ctr" eaLnBrk="1" hangingPunct="1">
              <a:lnSpc>
                <a:spcPct val="80000"/>
              </a:lnSpc>
              <a:buFont typeface="Wingdings 2" pitchFamily="18" charset="2"/>
              <a:buNone/>
            </a:pPr>
            <a:r>
              <a:rPr lang="es-ES" sz="1800" b="1" u="sng" dirty="0" smtClean="0">
                <a:solidFill>
                  <a:schemeClr val="tx1"/>
                </a:solidFill>
                <a:latin typeface="Calibri" pitchFamily="34" charset="0"/>
              </a:rPr>
              <a:t>ACREEDORES DIVERSOS, CUENTAS POR PAGAR, FIANZAS Y GARANTIAS OTORGADAS</a:t>
            </a:r>
          </a:p>
          <a:p>
            <a:pPr algn="ctr" eaLnBrk="1" hangingPunct="1">
              <a:lnSpc>
                <a:spcPct val="80000"/>
              </a:lnSpc>
              <a:buFont typeface="Wingdings 2" pitchFamily="18" charset="2"/>
              <a:buNone/>
            </a:pPr>
            <a:endParaRPr lang="es-ES" sz="1800" b="1" dirty="0" smtClean="0">
              <a:solidFill>
                <a:srgbClr val="663300"/>
              </a:solidFill>
              <a:latin typeface="Calibri" pitchFamily="34" charset="0"/>
            </a:endParaRPr>
          </a:p>
          <a:p>
            <a:pPr algn="just" eaLnBrk="1" hangingPunct="1">
              <a:lnSpc>
                <a:spcPct val="80000"/>
              </a:lnSpc>
              <a:buFont typeface="Wingdings 2" pitchFamily="18" charset="2"/>
              <a:buNone/>
            </a:pPr>
            <a:r>
              <a:rPr lang="es-ES" sz="1800" b="1" dirty="0" smtClean="0">
                <a:solidFill>
                  <a:srgbClr val="663300"/>
                </a:solidFill>
                <a:latin typeface="Calibri" pitchFamily="34" charset="0"/>
              </a:rPr>
              <a:t>       </a:t>
            </a:r>
            <a:endParaRPr lang="es-ES" sz="1800" dirty="0" smtClean="0">
              <a:solidFill>
                <a:srgbClr val="663300"/>
              </a:solidFill>
              <a:latin typeface="Calibri" pitchFamily="34" charset="0"/>
            </a:endParaRPr>
          </a:p>
        </p:txBody>
      </p:sp>
      <p:sp>
        <p:nvSpPr>
          <p:cNvPr id="57346" name="5 Marcador de número de diapositiva"/>
          <p:cNvSpPr>
            <a:spLocks noGrp="1"/>
          </p:cNvSpPr>
          <p:nvPr>
            <p:ph type="sldNum" sz="quarter" idx="12"/>
          </p:nvPr>
        </p:nvSpPr>
        <p:spPr bwMode="auto">
          <a:noFill/>
          <a:ln>
            <a:miter lim="800000"/>
            <a:headEnd/>
            <a:tailEnd/>
          </a:ln>
        </p:spPr>
        <p:txBody>
          <a:bodyPr/>
          <a:lstStyle/>
          <a:p>
            <a:fld id="{F5694593-D725-4920-B47D-F845E80BEF5E}" type="slidenum">
              <a:rPr lang="es-ES" smtClean="0"/>
              <a:pPr/>
              <a:t>45</a:t>
            </a:fld>
            <a:endParaRPr lang="es-ES" smtClean="0"/>
          </a:p>
        </p:txBody>
      </p:sp>
      <p:sp>
        <p:nvSpPr>
          <p:cNvPr id="57348" name="Text Box 3"/>
          <p:cNvSpPr txBox="1">
            <a:spLocks noChangeArrowheads="1"/>
          </p:cNvSpPr>
          <p:nvPr/>
        </p:nvSpPr>
        <p:spPr bwMode="auto">
          <a:xfrm>
            <a:off x="1143001" y="1366838"/>
            <a:ext cx="7533456" cy="4945062"/>
          </a:xfrm>
          <a:prstGeom prst="rect">
            <a:avLst/>
          </a:prstGeom>
          <a:noFill/>
          <a:ln w="9525">
            <a:noFill/>
            <a:miter lim="800000"/>
            <a:headEnd/>
            <a:tailEnd/>
          </a:ln>
        </p:spPr>
        <p:txBody>
          <a:bodyPr wrap="square">
            <a:spAutoFit/>
          </a:bodyPr>
          <a:lstStyle/>
          <a:p>
            <a:pPr algn="just"/>
            <a:r>
              <a:rPr lang="es-ES" sz="1600" b="1" dirty="0">
                <a:latin typeface="Gill Sans MT" pitchFamily="34" charset="0"/>
              </a:rPr>
              <a:t>Relacionar en este formato los compromisos (adquiridos) por pagar de la Entidad o Dependencia, Unidad, Área o Proyecto que integra el expediente y las fianzas o garantías otorgadas por contratos o convenios celebrados, que así lo requieran.</a:t>
            </a:r>
          </a:p>
          <a:p>
            <a:pPr algn="just"/>
            <a:endParaRPr lang="es-ES" sz="1600" b="1" dirty="0">
              <a:latin typeface="Gill Sans MT" pitchFamily="34" charset="0"/>
            </a:endParaRPr>
          </a:p>
          <a:p>
            <a:pPr algn="just"/>
            <a:r>
              <a:rPr lang="es-ES" sz="1600" b="1" dirty="0">
                <a:latin typeface="Gill Sans MT" pitchFamily="34" charset="0"/>
              </a:rPr>
              <a:t>NÚMERO DE DOCUMENTO.</a:t>
            </a:r>
            <a:r>
              <a:rPr lang="es-ES" sz="1600" dirty="0">
                <a:latin typeface="Gill Sans MT" pitchFamily="34" charset="0"/>
              </a:rPr>
              <a:t> Registrar el número o folio con el que se identifica el documento respectivo.</a:t>
            </a:r>
          </a:p>
          <a:p>
            <a:pPr algn="just"/>
            <a:endParaRPr lang="es-ES" sz="1200" b="1" dirty="0">
              <a:latin typeface="Gill Sans MT" pitchFamily="34" charset="0"/>
            </a:endParaRPr>
          </a:p>
          <a:p>
            <a:pPr algn="just"/>
            <a:r>
              <a:rPr lang="es-ES" sz="1600" b="1" dirty="0">
                <a:latin typeface="Gill Sans MT" pitchFamily="34" charset="0"/>
              </a:rPr>
              <a:t>TIPO DE DOCUMENTO.</a:t>
            </a:r>
            <a:r>
              <a:rPr lang="es-ES" sz="1600" dirty="0">
                <a:latin typeface="Gill Sans MT" pitchFamily="34" charset="0"/>
              </a:rPr>
              <a:t> Señalar el nombre del documento, agrupándolos por tipo. </a:t>
            </a:r>
            <a:endParaRPr lang="es-ES" sz="1600" b="1" dirty="0">
              <a:latin typeface="Gill Sans MT" pitchFamily="34" charset="0"/>
            </a:endParaRPr>
          </a:p>
          <a:p>
            <a:pPr algn="just"/>
            <a:endParaRPr lang="es-ES" sz="1200" b="1" dirty="0">
              <a:latin typeface="Gill Sans MT" pitchFamily="34" charset="0"/>
            </a:endParaRPr>
          </a:p>
          <a:p>
            <a:pPr algn="just"/>
            <a:r>
              <a:rPr lang="es-ES" sz="1600" b="1" dirty="0">
                <a:latin typeface="Gill Sans MT" pitchFamily="34" charset="0"/>
              </a:rPr>
              <a:t>MONTO.</a:t>
            </a:r>
            <a:r>
              <a:rPr lang="es-ES" sz="1600" dirty="0">
                <a:latin typeface="Gill Sans MT" pitchFamily="34" charset="0"/>
              </a:rPr>
              <a:t> Indicar el importe del documento.</a:t>
            </a:r>
          </a:p>
          <a:p>
            <a:pPr algn="just"/>
            <a:endParaRPr lang="es-ES" sz="1200" b="1" dirty="0">
              <a:latin typeface="Gill Sans MT" pitchFamily="34" charset="0"/>
            </a:endParaRPr>
          </a:p>
          <a:p>
            <a:pPr algn="just"/>
            <a:r>
              <a:rPr lang="es-ES" sz="1600" b="1" dirty="0">
                <a:latin typeface="Gill Sans MT" pitchFamily="34" charset="0"/>
              </a:rPr>
              <a:t>FECHA DE VENCIMIENTO.</a:t>
            </a:r>
            <a:r>
              <a:rPr lang="es-ES" sz="1600" dirty="0">
                <a:latin typeface="Gill Sans MT" pitchFamily="34" charset="0"/>
              </a:rPr>
              <a:t> Anotar la fecha de vencimiento del documento.</a:t>
            </a:r>
          </a:p>
          <a:p>
            <a:pPr algn="just"/>
            <a:endParaRPr lang="es-ES" sz="1200" b="1" dirty="0">
              <a:latin typeface="Gill Sans MT" pitchFamily="34" charset="0"/>
            </a:endParaRPr>
          </a:p>
          <a:p>
            <a:pPr algn="just"/>
            <a:r>
              <a:rPr lang="es-ES" sz="1600" b="1" dirty="0">
                <a:latin typeface="Gill Sans MT" pitchFamily="34" charset="0"/>
              </a:rPr>
              <a:t>NOMBRE DEL ACREEDOR O A FAVOR DE QUIEN SE GARANTIZA</a:t>
            </a:r>
            <a:r>
              <a:rPr lang="es-ES" sz="1600" dirty="0">
                <a:latin typeface="Gill Sans MT" pitchFamily="34" charset="0"/>
              </a:rPr>
              <a:t>. Anotar el nombre del acreedor y datos de identificación de la persona o empresa a favor de quién se garantiza.</a:t>
            </a:r>
          </a:p>
          <a:p>
            <a:pPr algn="just"/>
            <a:endParaRPr lang="es-ES" sz="1200" b="1" dirty="0">
              <a:latin typeface="Gill Sans MT" pitchFamily="34" charset="0"/>
            </a:endParaRPr>
          </a:p>
          <a:p>
            <a:pPr algn="just"/>
            <a:r>
              <a:rPr lang="es-ES" sz="1600" b="1" dirty="0">
                <a:latin typeface="Gill Sans MT" pitchFamily="34" charset="0"/>
              </a:rPr>
              <a:t>OBSERVACIONES.</a:t>
            </a:r>
            <a:r>
              <a:rPr lang="es-ES" sz="1600" dirty="0">
                <a:latin typeface="Gill Sans MT" pitchFamily="34" charset="0"/>
              </a:rPr>
              <a:t> Describir las situaciones que aclaren o amplíen la información relativa a estos compromisos y el nombre de la compañía que expide la fianza o garantía. Anotando el nombre de la persona que resguarda el o los documentos.</a:t>
            </a:r>
          </a:p>
        </p:txBody>
      </p:sp>
    </p:spTree>
  </p:cSld>
  <p:clrMapOvr>
    <a:masterClrMapping/>
  </p:clrMapOvr>
  <p:transition>
    <p:cover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5 Marcador de número de diapositiva"/>
          <p:cNvSpPr>
            <a:spLocks noGrp="1"/>
          </p:cNvSpPr>
          <p:nvPr>
            <p:ph type="sldNum" sz="quarter" idx="12"/>
          </p:nvPr>
        </p:nvSpPr>
        <p:spPr bwMode="auto">
          <a:noFill/>
          <a:ln>
            <a:miter lim="800000"/>
            <a:headEnd/>
            <a:tailEnd/>
          </a:ln>
        </p:spPr>
        <p:txBody>
          <a:bodyPr/>
          <a:lstStyle/>
          <a:p>
            <a:fld id="{477DE79F-303B-4ADA-B91E-986EA165F3BD}" type="slidenum">
              <a:rPr lang="es-ES" smtClean="0"/>
              <a:pPr/>
              <a:t>46</a:t>
            </a:fld>
            <a:endParaRPr lang="es-ES" smtClean="0"/>
          </a:p>
        </p:txBody>
      </p:sp>
      <p:pic>
        <p:nvPicPr>
          <p:cNvPr id="58371" name="Picture 4"/>
          <p:cNvPicPr>
            <a:picLocks noChangeAspect="1" noChangeArrowheads="1"/>
          </p:cNvPicPr>
          <p:nvPr/>
        </p:nvPicPr>
        <p:blipFill>
          <a:blip r:embed="rId2" cstate="print"/>
          <a:srcRect/>
          <a:stretch>
            <a:fillRect/>
          </a:stretch>
        </p:blipFill>
        <p:spPr bwMode="auto">
          <a:xfrm>
            <a:off x="1071563" y="704850"/>
            <a:ext cx="8072437" cy="54483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74639"/>
            <a:ext cx="6912768" cy="778098"/>
          </a:xfrm>
        </p:spPr>
        <p:txBody>
          <a:bodyPr>
            <a:noAutofit/>
          </a:bodyPr>
          <a:lstStyle/>
          <a:p>
            <a:pPr algn="ctr" eaLnBrk="1" hangingPunct="1">
              <a:lnSpc>
                <a:spcPct val="80000"/>
              </a:lnSpc>
              <a:defRPr/>
            </a:pPr>
            <a:r>
              <a:rPr lang="es-MX" sz="1800" b="1" dirty="0" smtClean="0">
                <a:solidFill>
                  <a:schemeClr val="tx1"/>
                </a:solidFill>
                <a:latin typeface="Calibri" pitchFamily="34" charset="0"/>
              </a:rPr>
              <a:t>FORMATO No. 2.10</a:t>
            </a:r>
            <a:br>
              <a:rPr lang="es-MX" sz="1800" b="1" dirty="0" smtClean="0">
                <a:solidFill>
                  <a:schemeClr val="tx1"/>
                </a:solidFill>
                <a:latin typeface="Calibri" pitchFamily="34" charset="0"/>
              </a:rPr>
            </a:br>
            <a:r>
              <a:rPr lang="es-MX" sz="800" b="1" dirty="0" smtClean="0">
                <a:solidFill>
                  <a:schemeClr val="tx1"/>
                </a:solidFill>
                <a:latin typeface="Calibri" pitchFamily="34" charset="0"/>
              </a:rPr>
              <a:t/>
            </a:r>
            <a:br>
              <a:rPr lang="es-MX" sz="800" b="1" dirty="0" smtClean="0">
                <a:solidFill>
                  <a:schemeClr val="tx1"/>
                </a:solidFill>
                <a:latin typeface="Calibri" pitchFamily="34" charset="0"/>
              </a:rPr>
            </a:br>
            <a:r>
              <a:rPr lang="es-ES" sz="1800" b="1" u="sng" dirty="0" smtClean="0">
                <a:solidFill>
                  <a:schemeClr val="tx1"/>
                </a:solidFill>
                <a:latin typeface="Calibri" pitchFamily="34" charset="0"/>
              </a:rPr>
              <a:t>RELACIÓN DE COMPROBANTES PENDIENTES DE PAGO A PROVEEDORES</a:t>
            </a:r>
            <a:endParaRPr lang="es-MX" sz="1800" dirty="0">
              <a:solidFill>
                <a:schemeClr val="tx1"/>
              </a:solidFill>
            </a:endParaRPr>
          </a:p>
        </p:txBody>
      </p:sp>
      <p:sp>
        <p:nvSpPr>
          <p:cNvPr id="61443" name="2 Marcador de contenido"/>
          <p:cNvSpPr>
            <a:spLocks noGrp="1"/>
          </p:cNvSpPr>
          <p:nvPr>
            <p:ph idx="1"/>
          </p:nvPr>
        </p:nvSpPr>
        <p:spPr>
          <a:xfrm>
            <a:off x="803717" y="1077984"/>
            <a:ext cx="7858125" cy="5357813"/>
          </a:xfrm>
        </p:spPr>
        <p:txBody>
          <a:bodyPr>
            <a:noAutofit/>
          </a:bodyPr>
          <a:lstStyle/>
          <a:p>
            <a:pPr algn="just">
              <a:buFont typeface="Wingdings 2" pitchFamily="18" charset="2"/>
              <a:buNone/>
              <a:defRPr/>
            </a:pPr>
            <a:r>
              <a:rPr lang="es-ES" sz="1600" b="1" dirty="0" smtClean="0">
                <a:solidFill>
                  <a:srgbClr val="00B0F0"/>
                </a:solidFill>
              </a:rPr>
              <a:t>	</a:t>
            </a:r>
            <a:r>
              <a:rPr lang="es-ES" sz="1400" b="1" dirty="0" smtClean="0">
                <a:solidFill>
                  <a:schemeClr val="tx1"/>
                </a:solidFill>
              </a:rPr>
              <a:t>Relacionar en este formato los comprobantes fiscales (CFDI) o no fiscales (de cualquier tipo)  pendientes de pago a proveedores que adeuda la Entidad o Dependencia, que integren los pasivos totales pendientes de pago que señala el expediente.</a:t>
            </a:r>
            <a:endParaRPr lang="es-MX" sz="1400" dirty="0" smtClean="0">
              <a:solidFill>
                <a:schemeClr val="tx1"/>
              </a:solidFill>
            </a:endParaRPr>
          </a:p>
          <a:p>
            <a:pPr algn="just">
              <a:buFont typeface="Wingdings 2" pitchFamily="18" charset="2"/>
              <a:buNone/>
              <a:defRPr/>
            </a:pPr>
            <a:r>
              <a:rPr lang="es-ES" sz="1400" b="1" dirty="0" smtClean="0">
                <a:solidFill>
                  <a:schemeClr val="tx1"/>
                </a:solidFill>
              </a:rPr>
              <a:t>	NÚMERO DE DOCUMENTO.</a:t>
            </a:r>
            <a:r>
              <a:rPr lang="es-ES" sz="1400" dirty="0" smtClean="0">
                <a:solidFill>
                  <a:schemeClr val="tx1"/>
                </a:solidFill>
              </a:rPr>
              <a:t> Registrar el número o folio con el que se identifica el comprobante respectivo.</a:t>
            </a:r>
            <a:endParaRPr lang="es-MX" sz="1400" dirty="0" smtClean="0">
              <a:solidFill>
                <a:schemeClr val="tx1"/>
              </a:solidFill>
            </a:endParaRPr>
          </a:p>
          <a:p>
            <a:pPr algn="just">
              <a:buFont typeface="Wingdings 2" pitchFamily="18" charset="2"/>
              <a:buNone/>
              <a:defRPr/>
            </a:pPr>
            <a:r>
              <a:rPr lang="es-ES" sz="1400" dirty="0" smtClean="0">
                <a:solidFill>
                  <a:schemeClr val="tx1"/>
                </a:solidFill>
              </a:rPr>
              <a:t>	 </a:t>
            </a:r>
            <a:r>
              <a:rPr lang="es-ES" sz="1400" b="1" dirty="0" smtClean="0">
                <a:solidFill>
                  <a:schemeClr val="tx1"/>
                </a:solidFill>
              </a:rPr>
              <a:t>FECHA</a:t>
            </a:r>
            <a:r>
              <a:rPr lang="es-ES" sz="1400" dirty="0" smtClean="0">
                <a:solidFill>
                  <a:schemeClr val="tx1"/>
                </a:solidFill>
              </a:rPr>
              <a:t>. Anotar le fecha del documento.</a:t>
            </a:r>
            <a:endParaRPr lang="es-MX" sz="1400" dirty="0" smtClean="0">
              <a:solidFill>
                <a:schemeClr val="tx1"/>
              </a:solidFill>
            </a:endParaRPr>
          </a:p>
          <a:p>
            <a:pPr algn="just">
              <a:buFont typeface="Wingdings 2" pitchFamily="18" charset="2"/>
              <a:buNone/>
              <a:defRPr/>
            </a:pPr>
            <a:r>
              <a:rPr lang="es-ES" sz="1400" dirty="0" smtClean="0">
                <a:solidFill>
                  <a:schemeClr val="tx1"/>
                </a:solidFill>
              </a:rPr>
              <a:t>	 </a:t>
            </a:r>
            <a:r>
              <a:rPr lang="es-ES" sz="1400" b="1" dirty="0" smtClean="0">
                <a:solidFill>
                  <a:schemeClr val="tx1"/>
                </a:solidFill>
              </a:rPr>
              <a:t>IMPORTE.</a:t>
            </a:r>
            <a:r>
              <a:rPr lang="es-ES" sz="1400" dirty="0" smtClean="0">
                <a:solidFill>
                  <a:schemeClr val="tx1"/>
                </a:solidFill>
              </a:rPr>
              <a:t> Indicar el importe total del documento.</a:t>
            </a:r>
            <a:endParaRPr lang="es-MX" sz="1400" dirty="0">
              <a:solidFill>
                <a:schemeClr val="tx1"/>
              </a:solidFill>
            </a:endParaRPr>
          </a:p>
          <a:p>
            <a:pPr algn="just">
              <a:buFont typeface="Wingdings 2" pitchFamily="18" charset="2"/>
              <a:buNone/>
              <a:defRPr/>
            </a:pPr>
            <a:r>
              <a:rPr lang="es-MX" sz="1400" b="1" dirty="0" smtClean="0">
                <a:solidFill>
                  <a:schemeClr val="tx1"/>
                </a:solidFill>
              </a:rPr>
              <a:t>	</a:t>
            </a:r>
            <a:r>
              <a:rPr lang="es-ES" sz="1400" b="1" dirty="0" smtClean="0">
                <a:solidFill>
                  <a:schemeClr val="tx1"/>
                </a:solidFill>
              </a:rPr>
              <a:t>NOMBRE DEL PROVEEDOR. </a:t>
            </a:r>
            <a:r>
              <a:rPr lang="es-ES" sz="1400" dirty="0" smtClean="0">
                <a:solidFill>
                  <a:schemeClr val="tx1"/>
                </a:solidFill>
              </a:rPr>
              <a:t>Asentar el nombre completo del proveedor.</a:t>
            </a:r>
            <a:endParaRPr lang="es-MX" sz="1400" dirty="0" smtClean="0">
              <a:solidFill>
                <a:schemeClr val="tx1"/>
              </a:solidFill>
            </a:endParaRPr>
          </a:p>
          <a:p>
            <a:pPr algn="just">
              <a:buFont typeface="Wingdings 2" pitchFamily="18" charset="2"/>
              <a:buNone/>
              <a:defRPr/>
            </a:pPr>
            <a:r>
              <a:rPr lang="es-ES" sz="1400" b="1" dirty="0" smtClean="0">
                <a:solidFill>
                  <a:schemeClr val="tx1"/>
                </a:solidFill>
              </a:rPr>
              <a:t>	TIPO DE COMPROBANTE.</a:t>
            </a:r>
            <a:r>
              <a:rPr lang="es-ES" sz="1400" dirty="0" smtClean="0">
                <a:solidFill>
                  <a:schemeClr val="tx1"/>
                </a:solidFill>
              </a:rPr>
              <a:t> Señalar el nombre del documento (CFDI, recibo, etc.). </a:t>
            </a:r>
            <a:endParaRPr lang="es-MX" sz="1400" dirty="0" smtClean="0">
              <a:solidFill>
                <a:schemeClr val="tx1"/>
              </a:solidFill>
            </a:endParaRPr>
          </a:p>
          <a:p>
            <a:pPr algn="just">
              <a:buFont typeface="Wingdings 2" pitchFamily="18" charset="2"/>
              <a:buNone/>
              <a:defRPr/>
            </a:pPr>
            <a:r>
              <a:rPr lang="es-ES" sz="1400" dirty="0" smtClean="0">
                <a:solidFill>
                  <a:schemeClr val="tx1"/>
                </a:solidFill>
              </a:rPr>
              <a:t>	</a:t>
            </a:r>
            <a:r>
              <a:rPr lang="es-ES" sz="1400" b="1" dirty="0" smtClean="0">
                <a:solidFill>
                  <a:schemeClr val="tx1"/>
                </a:solidFill>
              </a:rPr>
              <a:t>NÚMERO DE PROYECTO AL QUE SE AFECTA.</a:t>
            </a:r>
            <a:r>
              <a:rPr lang="es-ES" sz="1400" dirty="0" smtClean="0">
                <a:solidFill>
                  <a:schemeClr val="tx1"/>
                </a:solidFill>
              </a:rPr>
              <a:t> Indicar el número del proyecto institucional al cual le será aplicado el importe del documento.</a:t>
            </a:r>
            <a:endParaRPr lang="es-MX" sz="1400" dirty="0" smtClean="0">
              <a:solidFill>
                <a:schemeClr val="tx1"/>
              </a:solidFill>
            </a:endParaRPr>
          </a:p>
          <a:p>
            <a:pPr marL="365125" lvl="1" indent="-282575" algn="just">
              <a:spcBef>
                <a:spcPts val="600"/>
              </a:spcBef>
              <a:buSzPct val="80000"/>
              <a:buFont typeface="Verdana" pitchFamily="34" charset="0"/>
              <a:buNone/>
              <a:defRPr/>
            </a:pPr>
            <a:r>
              <a:rPr lang="es-ES" sz="1400" b="1" dirty="0" smtClean="0">
                <a:solidFill>
                  <a:schemeClr val="tx1"/>
                </a:solidFill>
              </a:rPr>
              <a:t>	RESGUARDANTE. </a:t>
            </a:r>
            <a:r>
              <a:rPr lang="es-ES" sz="1400" dirty="0" smtClean="0">
                <a:solidFill>
                  <a:schemeClr val="tx1"/>
                </a:solidFill>
              </a:rPr>
              <a:t>Anotar el nombre de la persona que custodia los comprobantes  (y archivos XML) pendientes de pago.</a:t>
            </a:r>
            <a:endParaRPr lang="es-MX" sz="1400" dirty="0" smtClean="0">
              <a:solidFill>
                <a:schemeClr val="tx1"/>
              </a:solidFill>
            </a:endParaRPr>
          </a:p>
          <a:p>
            <a:pPr algn="just">
              <a:buFont typeface="Wingdings 2" pitchFamily="18" charset="2"/>
              <a:buNone/>
              <a:defRPr/>
            </a:pPr>
            <a:r>
              <a:rPr lang="es-ES" sz="1400" b="1" dirty="0" smtClean="0">
                <a:solidFill>
                  <a:schemeClr val="tx1"/>
                </a:solidFill>
              </a:rPr>
              <a:t>	ARCHIVO XML. </a:t>
            </a:r>
            <a:r>
              <a:rPr lang="es-ES" sz="1400" dirty="0" smtClean="0">
                <a:solidFill>
                  <a:schemeClr val="tx1"/>
                </a:solidFill>
              </a:rPr>
              <a:t>Anotar una </a:t>
            </a:r>
            <a:r>
              <a:rPr lang="es-ES" sz="1400" b="1" dirty="0" smtClean="0">
                <a:solidFill>
                  <a:schemeClr val="tx1"/>
                </a:solidFill>
              </a:rPr>
              <a:t>X</a:t>
            </a:r>
            <a:r>
              <a:rPr lang="es-ES" sz="1400" dirty="0" smtClean="0">
                <a:solidFill>
                  <a:schemeClr val="tx1"/>
                </a:solidFill>
              </a:rPr>
              <a:t> en el recuadro que corresponda, </a:t>
            </a:r>
            <a:r>
              <a:rPr lang="es-ES" sz="1400" b="1" dirty="0" smtClean="0">
                <a:solidFill>
                  <a:schemeClr val="tx1"/>
                </a:solidFill>
              </a:rPr>
              <a:t>SI</a:t>
            </a:r>
            <a:r>
              <a:rPr lang="es-ES" sz="1400" dirty="0" smtClean="0">
                <a:solidFill>
                  <a:schemeClr val="tx1"/>
                </a:solidFill>
              </a:rPr>
              <a:t> se cuenta o </a:t>
            </a:r>
            <a:r>
              <a:rPr lang="es-ES" sz="1400" b="1" dirty="0" smtClean="0">
                <a:solidFill>
                  <a:schemeClr val="tx1"/>
                </a:solidFill>
              </a:rPr>
              <a:t>NO</a:t>
            </a:r>
            <a:r>
              <a:rPr lang="es-ES" sz="1400" dirty="0" smtClean="0">
                <a:solidFill>
                  <a:schemeClr val="tx1"/>
                </a:solidFill>
              </a:rPr>
              <a:t> con el archivo electrónico XML del comprobante pendiente de pago que se relaciona.</a:t>
            </a:r>
            <a:endParaRPr lang="es-MX" sz="1400" dirty="0" smtClean="0">
              <a:solidFill>
                <a:schemeClr val="tx1"/>
              </a:solidFill>
            </a:endParaRPr>
          </a:p>
          <a:p>
            <a:pPr algn="just">
              <a:buFont typeface="Wingdings 2" pitchFamily="18" charset="2"/>
              <a:buNone/>
              <a:defRPr/>
            </a:pPr>
            <a:r>
              <a:rPr lang="es-MX" sz="1400" b="1" dirty="0" smtClean="0">
                <a:solidFill>
                  <a:schemeClr val="tx1"/>
                </a:solidFill>
              </a:rPr>
              <a:t>	</a:t>
            </a:r>
            <a:r>
              <a:rPr lang="es-ES" sz="1400" b="1" dirty="0" smtClean="0">
                <a:solidFill>
                  <a:schemeClr val="tx1"/>
                </a:solidFill>
              </a:rPr>
              <a:t>OBSERVACIONES</a:t>
            </a:r>
            <a:r>
              <a:rPr lang="es-ES" sz="1400" dirty="0" smtClean="0">
                <a:solidFill>
                  <a:schemeClr val="tx1"/>
                </a:solidFill>
              </a:rPr>
              <a:t>. Describir las situaciones que aclaren o amplíen la información relativa a los comprobantes pendientes de pago.</a:t>
            </a:r>
            <a:endParaRPr lang="es-MX" sz="1400" dirty="0" smtClean="0">
              <a:solidFill>
                <a:schemeClr val="tx1"/>
              </a:solidFill>
            </a:endParaRPr>
          </a:p>
        </p:txBody>
      </p:sp>
      <p:sp>
        <p:nvSpPr>
          <p:cNvPr id="59396" name="3 Marcador de número de diapositiva"/>
          <p:cNvSpPr>
            <a:spLocks noGrp="1"/>
          </p:cNvSpPr>
          <p:nvPr>
            <p:ph type="sldNum" sz="quarter" idx="12"/>
          </p:nvPr>
        </p:nvSpPr>
        <p:spPr bwMode="auto">
          <a:noFill/>
          <a:ln>
            <a:miter lim="800000"/>
            <a:headEnd/>
            <a:tailEnd/>
          </a:ln>
        </p:spPr>
        <p:txBody>
          <a:bodyPr/>
          <a:lstStyle/>
          <a:p>
            <a:fld id="{729D21C1-8352-4187-92FF-FBF05AD636D9}" type="slidenum">
              <a:rPr lang="es-ES" smtClean="0"/>
              <a:pPr/>
              <a:t>47</a:t>
            </a:fld>
            <a:endParaRPr lang="es-ES" smtClean="0"/>
          </a:p>
        </p:txBody>
      </p:sp>
    </p:spTree>
  </p:cSld>
  <p:clrMapOvr>
    <a:masterClrMapping/>
  </p:clrMapOvr>
  <p:transition>
    <p:cover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3 Marcador de número de diapositiva"/>
          <p:cNvSpPr>
            <a:spLocks noGrp="1"/>
          </p:cNvSpPr>
          <p:nvPr>
            <p:ph type="sldNum" sz="quarter" idx="12"/>
          </p:nvPr>
        </p:nvSpPr>
        <p:spPr bwMode="auto">
          <a:noFill/>
          <a:ln>
            <a:miter lim="800000"/>
            <a:headEnd/>
            <a:tailEnd/>
          </a:ln>
        </p:spPr>
        <p:txBody>
          <a:bodyPr/>
          <a:lstStyle/>
          <a:p>
            <a:fld id="{70DAF14B-FC5D-4D66-9687-BF2B431A89B2}" type="slidenum">
              <a:rPr lang="es-ES" smtClean="0"/>
              <a:pPr/>
              <a:t>48</a:t>
            </a:fld>
            <a:endParaRPr lang="es-ES" smtClean="0"/>
          </a:p>
        </p:txBody>
      </p:sp>
      <p:pic>
        <p:nvPicPr>
          <p:cNvPr id="60419" name="Picture 4"/>
          <p:cNvPicPr>
            <a:picLocks noChangeAspect="1" noChangeArrowheads="1"/>
          </p:cNvPicPr>
          <p:nvPr/>
        </p:nvPicPr>
        <p:blipFill>
          <a:blip r:embed="rId2" cstate="print"/>
          <a:srcRect/>
          <a:stretch>
            <a:fillRect/>
          </a:stretch>
        </p:blipFill>
        <p:spPr bwMode="auto">
          <a:xfrm>
            <a:off x="1000125" y="762000"/>
            <a:ext cx="8143875" cy="53340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5 Marcador de número de diapositiva"/>
          <p:cNvSpPr>
            <a:spLocks noGrp="1"/>
          </p:cNvSpPr>
          <p:nvPr>
            <p:ph type="sldNum" sz="quarter" idx="12"/>
          </p:nvPr>
        </p:nvSpPr>
        <p:spPr bwMode="auto">
          <a:noFill/>
          <a:ln>
            <a:miter lim="800000"/>
            <a:headEnd/>
            <a:tailEnd/>
          </a:ln>
        </p:spPr>
        <p:txBody>
          <a:bodyPr/>
          <a:lstStyle/>
          <a:p>
            <a:fld id="{022809B0-F47F-4299-A7FB-CB7FEEC101AC}" type="slidenum">
              <a:rPr lang="es-ES" smtClean="0"/>
              <a:pPr/>
              <a:t>49</a:t>
            </a:fld>
            <a:endParaRPr lang="es-ES" smtClean="0"/>
          </a:p>
        </p:txBody>
      </p:sp>
      <p:sp>
        <p:nvSpPr>
          <p:cNvPr id="68614" name="Rectangle 6"/>
          <p:cNvSpPr>
            <a:spLocks noChangeArrowheads="1"/>
          </p:cNvSpPr>
          <p:nvPr/>
        </p:nvSpPr>
        <p:spPr bwMode="auto">
          <a:xfrm>
            <a:off x="3275856" y="333375"/>
            <a:ext cx="3096369" cy="457200"/>
          </a:xfrm>
          <a:prstGeom prst="rect">
            <a:avLst/>
          </a:prstGeom>
          <a:noFill/>
          <a:ln w="9525" algn="ctr">
            <a:noFill/>
            <a:miter lim="800000"/>
            <a:headEnd/>
            <a:tailEnd/>
          </a:ln>
          <a:effectLst/>
        </p:spPr>
        <p:txBody>
          <a:bodyPr anchor="ctr"/>
          <a:lstStyle/>
          <a:p>
            <a:pPr>
              <a:defRPr/>
            </a:pPr>
            <a:r>
              <a:rPr lang="es-MX" sz="2000" b="1" dirty="0">
                <a:effectLst>
                  <a:outerShdw blurRad="38100" dist="38100" dir="2700000" algn="tl">
                    <a:srgbClr val="C0C0C0"/>
                  </a:outerShdw>
                </a:effectLst>
                <a:latin typeface="Calibri" pitchFamily="34" charset="0"/>
              </a:rPr>
              <a:t>3.- RECURSOS MATERIALES</a:t>
            </a:r>
            <a:endParaRPr lang="en-US" sz="2000" b="1" dirty="0">
              <a:effectLst>
                <a:outerShdw blurRad="38100" dist="38100" dir="2700000" algn="tl">
                  <a:srgbClr val="C0C0C0"/>
                </a:outerShdw>
              </a:effectLst>
              <a:latin typeface="Calibri" pitchFamily="34" charset="0"/>
            </a:endParaRPr>
          </a:p>
        </p:txBody>
      </p:sp>
      <p:sp>
        <p:nvSpPr>
          <p:cNvPr id="68615" name="Rectangle 7"/>
          <p:cNvSpPr>
            <a:spLocks noChangeArrowheads="1"/>
          </p:cNvSpPr>
          <p:nvPr/>
        </p:nvSpPr>
        <p:spPr bwMode="auto">
          <a:xfrm>
            <a:off x="899592" y="1052736"/>
            <a:ext cx="7672908" cy="5732338"/>
          </a:xfrm>
          <a:prstGeom prst="rect">
            <a:avLst/>
          </a:prstGeom>
          <a:noFill/>
          <a:ln w="9525">
            <a:noFill/>
            <a:miter lim="800000"/>
            <a:headEnd/>
            <a:tailEnd/>
          </a:ln>
          <a:effectLst/>
        </p:spPr>
        <p:txBody>
          <a:bodyPr wrap="square">
            <a:spAutoFit/>
          </a:bodyPr>
          <a:lstStyle/>
          <a:p>
            <a:pPr marL="342900" indent="-342900" algn="just">
              <a:defRPr/>
            </a:pPr>
            <a:r>
              <a:rPr lang="es-MX" sz="1400" b="1" dirty="0">
                <a:solidFill>
                  <a:srgbClr val="663300"/>
                </a:solidFill>
                <a:effectLst>
                  <a:outerShdw blurRad="38100" dist="38100" dir="2700000" algn="tl">
                    <a:srgbClr val="C0C0C0"/>
                  </a:outerShdw>
                </a:effectLst>
                <a:latin typeface="Gill Sans MT" pitchFamily="34" charset="0"/>
              </a:rPr>
              <a:t>	</a:t>
            </a:r>
            <a:r>
              <a:rPr lang="es-MX" sz="1500" dirty="0">
                <a:effectLst>
                  <a:outerShdw blurRad="38100" dist="38100" dir="2700000" algn="tl">
                    <a:srgbClr val="C0C0C0"/>
                  </a:outerShdw>
                </a:effectLst>
                <a:latin typeface="Gill Sans MT" pitchFamily="34" charset="0"/>
              </a:rPr>
              <a:t>Corresponde a este rubro toda la información y documentación relativa al inventario de los </a:t>
            </a:r>
            <a:r>
              <a:rPr lang="es-MX" sz="1500" dirty="0" smtClean="0">
                <a:effectLst>
                  <a:outerShdw blurRad="38100" dist="38100" dir="2700000" algn="tl">
                    <a:srgbClr val="C0C0C0"/>
                  </a:outerShdw>
                </a:effectLst>
                <a:latin typeface="Gill Sans MT" pitchFamily="34" charset="0"/>
              </a:rPr>
              <a:t>bienes muebles adquiridos o recibidos en donación; </a:t>
            </a:r>
            <a:r>
              <a:rPr lang="es-MX" sz="1500" dirty="0">
                <a:effectLst>
                  <a:outerShdw blurRad="38100" dist="38100" dir="2700000" algn="tl">
                    <a:srgbClr val="C0C0C0"/>
                  </a:outerShdw>
                </a:effectLst>
                <a:latin typeface="Gill Sans MT" pitchFamily="34" charset="0"/>
              </a:rPr>
              <a:t>de los activos otorgados o recibidos en comodato, arrendamiento o préstamo, de los Bienes Inmuebles; Artísticos, Culturales e Históricos; y de los asuntos pendientes o en trámite de los recursos materiales de la Entidad o Dependencia, Unidad, Área o Proyecto y en su caso </a:t>
            </a:r>
            <a:r>
              <a:rPr lang="es-MX" sz="1500" dirty="0" smtClean="0">
                <a:effectLst>
                  <a:outerShdw blurRad="38100" dist="38100" dir="2700000" algn="tl">
                    <a:srgbClr val="C0C0C0"/>
                  </a:outerShdw>
                </a:effectLst>
                <a:latin typeface="Gill Sans MT" pitchFamily="34" charset="0"/>
              </a:rPr>
              <a:t>semovientes</a:t>
            </a:r>
            <a:r>
              <a:rPr lang="es-MX" sz="1500" dirty="0">
                <a:solidFill>
                  <a:prstClr val="black"/>
                </a:solidFill>
                <a:effectLst>
                  <a:outerShdw blurRad="38100" dist="38100" dir="2700000" algn="tl">
                    <a:srgbClr val="C0C0C0"/>
                  </a:outerShdw>
                </a:effectLst>
                <a:latin typeface="Gill Sans MT" pitchFamily="34" charset="0"/>
              </a:rPr>
              <a:t> y del almacén</a:t>
            </a:r>
            <a:r>
              <a:rPr lang="es-MX" sz="1500" dirty="0" smtClean="0">
                <a:effectLst>
                  <a:outerShdw blurRad="38100" dist="38100" dir="2700000" algn="tl">
                    <a:srgbClr val="C0C0C0"/>
                  </a:outerShdw>
                </a:effectLst>
                <a:latin typeface="Gill Sans MT" pitchFamily="34" charset="0"/>
              </a:rPr>
              <a:t>, </a:t>
            </a:r>
            <a:r>
              <a:rPr lang="es-MX" sz="1500" dirty="0">
                <a:effectLst>
                  <a:outerShdw blurRad="38100" dist="38100" dir="2700000" algn="tl">
                    <a:srgbClr val="C0C0C0"/>
                  </a:outerShdw>
                </a:effectLst>
                <a:latin typeface="Gill Sans MT" pitchFamily="34" charset="0"/>
              </a:rPr>
              <a:t>que formen parte del patrimonio de la Entidad o Dependencia.</a:t>
            </a:r>
          </a:p>
          <a:p>
            <a:pPr marL="342900" indent="-342900" algn="just">
              <a:lnSpc>
                <a:spcPct val="50000"/>
              </a:lnSpc>
              <a:defRPr/>
            </a:pPr>
            <a:endParaRPr lang="es-MX" sz="1500" dirty="0">
              <a:effectLst>
                <a:outerShdw blurRad="38100" dist="38100" dir="2700000" algn="tl">
                  <a:srgbClr val="C0C0C0"/>
                </a:outerShdw>
              </a:effectLst>
              <a:latin typeface="Gill Sans MT" pitchFamily="34" charset="0"/>
            </a:endParaRPr>
          </a:p>
          <a:p>
            <a:pPr marL="342900" indent="-342900" algn="just">
              <a:defRPr/>
            </a:pPr>
            <a:r>
              <a:rPr lang="es-MX" sz="1500" dirty="0">
                <a:effectLst>
                  <a:outerShdw blurRad="38100" dist="38100" dir="2700000" algn="tl">
                    <a:srgbClr val="C0C0C0"/>
                  </a:outerShdw>
                </a:effectLst>
                <a:latin typeface="Gill Sans MT" pitchFamily="34" charset="0"/>
              </a:rPr>
              <a:t>La información se proporcionará a través de los siguientes formatos:</a:t>
            </a:r>
          </a:p>
          <a:p>
            <a:pPr marL="342900" indent="-342900" algn="just">
              <a:lnSpc>
                <a:spcPct val="50000"/>
              </a:lnSpc>
              <a:defRPr/>
            </a:pPr>
            <a:endParaRPr lang="es-MX" sz="1500" dirty="0">
              <a:effectLst>
                <a:outerShdw blurRad="38100" dist="38100" dir="2700000" algn="tl">
                  <a:srgbClr val="C0C0C0"/>
                </a:outerShdw>
              </a:effectLst>
              <a:latin typeface="Gill Sans MT" pitchFamily="34" charset="0"/>
            </a:endParaRPr>
          </a:p>
          <a:p>
            <a:pPr marL="342900" indent="-342900" algn="just">
              <a:defRPr/>
            </a:pPr>
            <a:r>
              <a:rPr lang="es-MX" sz="1500" b="1" dirty="0">
                <a:effectLst>
                  <a:outerShdw blurRad="38100" dist="38100" dir="2700000" algn="tl">
                    <a:srgbClr val="C0C0C0"/>
                  </a:outerShdw>
                </a:effectLst>
                <a:latin typeface="Gill Sans MT" pitchFamily="34" charset="0"/>
              </a:rPr>
              <a:t>3.1</a:t>
            </a:r>
            <a:r>
              <a:rPr lang="es-MX" sz="1500" dirty="0">
                <a:effectLst>
                  <a:outerShdw blurRad="38100" dist="38100" dir="2700000" algn="tl">
                    <a:srgbClr val="C0C0C0"/>
                  </a:outerShdw>
                </a:effectLst>
                <a:latin typeface="Gill Sans MT" pitchFamily="34" charset="0"/>
              </a:rPr>
              <a:t>	ASUNTOS PENDIENTES O EN TRÁMITE EN MATERIA DE RECURSOS MATERIALES.</a:t>
            </a:r>
          </a:p>
          <a:p>
            <a:pPr marL="342900" indent="-342900" algn="just">
              <a:defRPr/>
            </a:pPr>
            <a:endParaRPr lang="es-MX" sz="1500" dirty="0">
              <a:effectLst>
                <a:outerShdw blurRad="38100" dist="38100" dir="2700000" algn="tl">
                  <a:srgbClr val="C0C0C0"/>
                </a:outerShdw>
              </a:effectLst>
              <a:latin typeface="Gill Sans MT" pitchFamily="34" charset="0"/>
            </a:endParaRPr>
          </a:p>
          <a:p>
            <a:pPr marL="342900" indent="-342900" algn="just">
              <a:defRPr/>
            </a:pPr>
            <a:r>
              <a:rPr lang="es-MX" sz="1500" b="1" dirty="0">
                <a:effectLst>
                  <a:outerShdw blurRad="38100" dist="38100" dir="2700000" algn="tl">
                    <a:srgbClr val="C0C0C0"/>
                  </a:outerShdw>
                </a:effectLst>
                <a:latin typeface="Gill Sans MT" pitchFamily="34" charset="0"/>
              </a:rPr>
              <a:t>3.2</a:t>
            </a:r>
            <a:r>
              <a:rPr lang="es-MX" sz="1500" dirty="0">
                <a:effectLst>
                  <a:outerShdw blurRad="38100" dist="38100" dir="2700000" algn="tl">
                    <a:srgbClr val="C0C0C0"/>
                  </a:outerShdw>
                </a:effectLst>
                <a:latin typeface="Gill Sans MT" pitchFamily="34" charset="0"/>
              </a:rPr>
              <a:t>	INVENTARIO DE ACTIVOS FIJOS.</a:t>
            </a:r>
          </a:p>
          <a:p>
            <a:pPr marL="342900" indent="-342900" algn="just">
              <a:defRPr/>
            </a:pPr>
            <a:endParaRPr lang="es-MX" sz="1500" dirty="0">
              <a:effectLst>
                <a:outerShdw blurRad="38100" dist="38100" dir="2700000" algn="tl">
                  <a:srgbClr val="C0C0C0"/>
                </a:outerShdw>
              </a:effectLst>
              <a:latin typeface="Gill Sans MT" pitchFamily="34" charset="0"/>
            </a:endParaRPr>
          </a:p>
          <a:p>
            <a:pPr marL="342900" indent="-342900" algn="just">
              <a:defRPr/>
            </a:pPr>
            <a:r>
              <a:rPr lang="es-MX" sz="1500" b="1" dirty="0">
                <a:effectLst>
                  <a:outerShdw blurRad="38100" dist="38100" dir="2700000" algn="tl">
                    <a:srgbClr val="C0C0C0"/>
                  </a:outerShdw>
                </a:effectLst>
                <a:latin typeface="Gill Sans MT" pitchFamily="34" charset="0"/>
              </a:rPr>
              <a:t>3.3</a:t>
            </a:r>
            <a:r>
              <a:rPr lang="es-MX" sz="1500" dirty="0">
                <a:effectLst>
                  <a:outerShdw blurRad="38100" dist="38100" dir="2700000" algn="tl">
                    <a:srgbClr val="C0C0C0"/>
                  </a:outerShdw>
                </a:effectLst>
                <a:latin typeface="Gill Sans MT" pitchFamily="34" charset="0"/>
              </a:rPr>
              <a:t>	EQUIPO DE TRANSPORTE.</a:t>
            </a:r>
          </a:p>
          <a:p>
            <a:pPr marL="342900" indent="-342900" algn="just">
              <a:defRPr/>
            </a:pPr>
            <a:endParaRPr lang="es-MX" sz="1500" dirty="0">
              <a:effectLst>
                <a:outerShdw blurRad="38100" dist="38100" dir="2700000" algn="tl">
                  <a:srgbClr val="C0C0C0"/>
                </a:outerShdw>
              </a:effectLst>
              <a:latin typeface="Gill Sans MT" pitchFamily="34" charset="0"/>
            </a:endParaRPr>
          </a:p>
          <a:p>
            <a:pPr marL="342900" indent="-342900" algn="just">
              <a:defRPr/>
            </a:pPr>
            <a:r>
              <a:rPr lang="es-MX" sz="1500" b="1" dirty="0">
                <a:effectLst>
                  <a:outerShdw blurRad="38100" dist="38100" dir="2700000" algn="tl">
                    <a:srgbClr val="C0C0C0"/>
                  </a:outerShdw>
                </a:effectLst>
                <a:latin typeface="Gill Sans MT" pitchFamily="34" charset="0"/>
              </a:rPr>
              <a:t>3.4</a:t>
            </a:r>
            <a:r>
              <a:rPr lang="es-MX" sz="1500" dirty="0">
                <a:effectLst>
                  <a:outerShdw blurRad="38100" dist="38100" dir="2700000" algn="tl">
                    <a:srgbClr val="C0C0C0"/>
                  </a:outerShdw>
                </a:effectLst>
                <a:latin typeface="Gill Sans MT" pitchFamily="34" charset="0"/>
              </a:rPr>
              <a:t>	INVENTARIO DE </a:t>
            </a:r>
            <a:r>
              <a:rPr lang="es-MX" sz="1500" dirty="0" smtClean="0">
                <a:effectLst>
                  <a:outerShdw blurRad="38100" dist="38100" dir="2700000" algn="tl">
                    <a:srgbClr val="C0C0C0"/>
                  </a:outerShdw>
                </a:effectLst>
                <a:latin typeface="Gill Sans MT" pitchFamily="34" charset="0"/>
              </a:rPr>
              <a:t> </a:t>
            </a:r>
            <a:r>
              <a:rPr lang="es-MX" sz="1500" dirty="0">
                <a:effectLst>
                  <a:outerShdw blurRad="38100" dist="38100" dir="2700000" algn="tl">
                    <a:srgbClr val="C0C0C0"/>
                  </a:outerShdw>
                </a:effectLst>
                <a:latin typeface="Gill Sans MT" pitchFamily="34" charset="0"/>
              </a:rPr>
              <a:t>SEMOVIENTES.</a:t>
            </a:r>
          </a:p>
          <a:p>
            <a:pPr marL="342900" indent="-342900" algn="just">
              <a:defRPr/>
            </a:pPr>
            <a:endParaRPr lang="es-MX" sz="1500" dirty="0">
              <a:effectLst>
                <a:outerShdw blurRad="38100" dist="38100" dir="2700000" algn="tl">
                  <a:srgbClr val="C0C0C0"/>
                </a:outerShdw>
              </a:effectLst>
              <a:latin typeface="Gill Sans MT" pitchFamily="34" charset="0"/>
            </a:endParaRPr>
          </a:p>
          <a:p>
            <a:pPr marL="342900" indent="-342900" algn="just">
              <a:defRPr/>
            </a:pPr>
            <a:r>
              <a:rPr lang="es-MX" sz="1500" b="1" dirty="0">
                <a:effectLst>
                  <a:outerShdw blurRad="38100" dist="38100" dir="2700000" algn="tl">
                    <a:srgbClr val="C0C0C0"/>
                  </a:outerShdw>
                </a:effectLst>
                <a:latin typeface="Gill Sans MT" pitchFamily="34" charset="0"/>
              </a:rPr>
              <a:t>3.5</a:t>
            </a:r>
            <a:r>
              <a:rPr lang="es-MX" sz="1500" dirty="0">
                <a:effectLst>
                  <a:outerShdw blurRad="38100" dist="38100" dir="2700000" algn="tl">
                    <a:srgbClr val="C0C0C0"/>
                  </a:outerShdw>
                </a:effectLst>
                <a:latin typeface="Gill Sans MT" pitchFamily="34" charset="0"/>
              </a:rPr>
              <a:t>	INVENTARIO DE BIENES ARTISTICOS, CULTURALES E HISTORICOS.</a:t>
            </a:r>
          </a:p>
          <a:p>
            <a:pPr marL="342900" indent="-342900" algn="just">
              <a:defRPr/>
            </a:pPr>
            <a:endParaRPr lang="es-MX" sz="1500" dirty="0">
              <a:effectLst>
                <a:outerShdw blurRad="38100" dist="38100" dir="2700000" algn="tl">
                  <a:srgbClr val="C0C0C0"/>
                </a:outerShdw>
              </a:effectLst>
              <a:latin typeface="Gill Sans MT" pitchFamily="34" charset="0"/>
            </a:endParaRPr>
          </a:p>
          <a:p>
            <a:pPr marL="342900" indent="-342900" algn="just">
              <a:defRPr/>
            </a:pPr>
            <a:r>
              <a:rPr lang="es-MX" sz="1500" b="1" dirty="0">
                <a:effectLst>
                  <a:outerShdw blurRad="38100" dist="38100" dir="2700000" algn="tl">
                    <a:srgbClr val="C0C0C0"/>
                  </a:outerShdw>
                </a:effectLst>
                <a:latin typeface="Gill Sans MT" pitchFamily="34" charset="0"/>
              </a:rPr>
              <a:t>3.6</a:t>
            </a:r>
            <a:r>
              <a:rPr lang="es-MX" sz="1500" dirty="0">
                <a:effectLst>
                  <a:outerShdw blurRad="38100" dist="38100" dir="2700000" algn="tl">
                    <a:srgbClr val="C0C0C0"/>
                  </a:outerShdw>
                </a:effectLst>
                <a:latin typeface="Gill Sans MT" pitchFamily="34" charset="0"/>
              </a:rPr>
              <a:t>	ACTIVOS OTORGADOS EN COMODATO, ARRENDAMIENTO O PRESTAMO</a:t>
            </a:r>
            <a:r>
              <a:rPr lang="es-MX" sz="1500" dirty="0" smtClean="0">
                <a:effectLst>
                  <a:outerShdw blurRad="38100" dist="38100" dir="2700000" algn="tl">
                    <a:srgbClr val="C0C0C0"/>
                  </a:outerShdw>
                </a:effectLst>
                <a:latin typeface="Gill Sans MT" pitchFamily="34" charset="0"/>
              </a:rPr>
              <a:t>.</a:t>
            </a:r>
          </a:p>
          <a:p>
            <a:pPr marL="342900" indent="-342900" algn="just">
              <a:defRPr/>
            </a:pPr>
            <a:endParaRPr lang="es-MX" sz="1500" dirty="0">
              <a:effectLst>
                <a:outerShdw blurRad="38100" dist="38100" dir="2700000" algn="tl">
                  <a:srgbClr val="C0C0C0"/>
                </a:outerShdw>
              </a:effectLst>
              <a:latin typeface="Gill Sans MT" pitchFamily="34" charset="0"/>
            </a:endParaRPr>
          </a:p>
          <a:p>
            <a:pPr marL="342900" indent="-342900" algn="just">
              <a:defRPr/>
            </a:pPr>
            <a:r>
              <a:rPr lang="es-MX" sz="1500" b="1" dirty="0" smtClean="0">
                <a:effectLst>
                  <a:outerShdw blurRad="38100" dist="38100" dir="2700000" algn="tl">
                    <a:srgbClr val="C0C0C0"/>
                  </a:outerShdw>
                </a:effectLst>
                <a:latin typeface="Gill Sans MT" pitchFamily="34" charset="0"/>
              </a:rPr>
              <a:t>3.7</a:t>
            </a:r>
            <a:r>
              <a:rPr lang="es-MX" sz="1500" dirty="0" smtClean="0">
                <a:effectLst>
                  <a:outerShdw blurRad="38100" dist="38100" dir="2700000" algn="tl">
                    <a:srgbClr val="C0C0C0"/>
                  </a:outerShdw>
                </a:effectLst>
                <a:latin typeface="Gill Sans MT" pitchFamily="34" charset="0"/>
              </a:rPr>
              <a:t> INVENTARIO DE ALMACENES.</a:t>
            </a:r>
          </a:p>
          <a:p>
            <a:pPr marL="342900" indent="-342900" algn="just">
              <a:defRPr/>
            </a:pPr>
            <a:endParaRPr lang="es-MX" sz="1500" dirty="0">
              <a:effectLst>
                <a:outerShdw blurRad="38100" dist="38100" dir="2700000" algn="tl">
                  <a:srgbClr val="C0C0C0"/>
                </a:outerShdw>
              </a:effectLst>
              <a:latin typeface="Gill Sans MT" pitchFamily="34" charset="0"/>
            </a:endParaRPr>
          </a:p>
          <a:p>
            <a:pPr marL="342900" indent="-342900" algn="just">
              <a:defRPr/>
            </a:pPr>
            <a:r>
              <a:rPr lang="es-MX" sz="1500" b="1" dirty="0" smtClean="0">
                <a:effectLst>
                  <a:outerShdw blurRad="38100" dist="38100" dir="2700000" algn="tl">
                    <a:srgbClr val="C0C0C0"/>
                  </a:outerShdw>
                </a:effectLst>
                <a:latin typeface="Gill Sans MT" pitchFamily="34" charset="0"/>
              </a:rPr>
              <a:t>3.8</a:t>
            </a:r>
            <a:r>
              <a:rPr lang="es-MX" sz="1500" dirty="0">
                <a:effectLst>
                  <a:outerShdw blurRad="38100" dist="38100" dir="2700000" algn="tl">
                    <a:srgbClr val="C0C0C0"/>
                  </a:outerShdw>
                </a:effectLst>
                <a:latin typeface="Gill Sans MT" pitchFamily="34" charset="0"/>
              </a:rPr>
              <a:t>	ACTIVOS RECIBIDOS EN COMODATO, ARRENDAMIENTO O PRESTAMO.</a:t>
            </a:r>
          </a:p>
          <a:p>
            <a:pPr marL="342900" indent="-342900" algn="just">
              <a:lnSpc>
                <a:spcPct val="50000"/>
              </a:lnSpc>
              <a:defRPr/>
            </a:pPr>
            <a:endParaRPr lang="es-MX" sz="1500" dirty="0">
              <a:effectLst>
                <a:outerShdw blurRad="38100" dist="38100" dir="2700000" algn="tl">
                  <a:srgbClr val="C0C0C0"/>
                </a:outerShdw>
              </a:effectLst>
              <a:latin typeface="Gill Sans MT" pitchFamily="34" charset="0"/>
            </a:endParaRPr>
          </a:p>
          <a:p>
            <a:pPr marL="342900" indent="-342900" algn="just">
              <a:defRPr/>
            </a:pPr>
            <a:r>
              <a:rPr lang="es-MX" sz="1400" b="1" dirty="0">
                <a:solidFill>
                  <a:srgbClr val="FF0000"/>
                </a:solidFill>
                <a:effectLst>
                  <a:outerShdw blurRad="38100" dist="38100" dir="2700000" algn="tl">
                    <a:srgbClr val="C0C0C0"/>
                  </a:outerShdw>
                </a:effectLst>
                <a:latin typeface="Gill Sans MT" pitchFamily="34" charset="0"/>
              </a:rPr>
              <a:t>	</a:t>
            </a:r>
            <a:endParaRPr lang="en-US" sz="1400" b="1" dirty="0">
              <a:solidFill>
                <a:srgbClr val="663300"/>
              </a:solidFill>
              <a:latin typeface="Gill Sans MT" pitchFamily="34" charset="0"/>
            </a:endParaRPr>
          </a:p>
        </p:txBody>
      </p:sp>
      <p:pic>
        <p:nvPicPr>
          <p:cNvPr id="61445" name="Picture 6" descr="C:\Users\GIlberto\AppData\Local\Microsoft\Windows\Temporary Internet Files\Content.IE5\6D2A12ZS\MC900198047[1].wmf"/>
          <p:cNvPicPr>
            <a:picLocks noChangeAspect="1" noChangeArrowheads="1"/>
          </p:cNvPicPr>
          <p:nvPr/>
        </p:nvPicPr>
        <p:blipFill>
          <a:blip r:embed="rId2" cstate="print"/>
          <a:srcRect/>
          <a:stretch>
            <a:fillRect/>
          </a:stretch>
        </p:blipFill>
        <p:spPr bwMode="auto">
          <a:xfrm>
            <a:off x="7715250" y="142875"/>
            <a:ext cx="857250" cy="642938"/>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Marcador de número de diapositiva"/>
          <p:cNvSpPr>
            <a:spLocks noGrp="1"/>
          </p:cNvSpPr>
          <p:nvPr>
            <p:ph type="sldNum" sz="quarter" idx="12"/>
          </p:nvPr>
        </p:nvSpPr>
        <p:spPr bwMode="auto">
          <a:noFill/>
          <a:ln>
            <a:miter lim="800000"/>
            <a:headEnd/>
            <a:tailEnd/>
          </a:ln>
        </p:spPr>
        <p:txBody>
          <a:bodyPr/>
          <a:lstStyle/>
          <a:p>
            <a:fld id="{A207C528-56ED-46DE-BD4A-125E53103A5E}" type="slidenum">
              <a:rPr lang="es-ES" smtClean="0"/>
              <a:pPr/>
              <a:t>5</a:t>
            </a:fld>
            <a:endParaRPr lang="es-ES" smtClean="0"/>
          </a:p>
        </p:txBody>
      </p:sp>
      <p:sp>
        <p:nvSpPr>
          <p:cNvPr id="16387" name="Text Box 3"/>
          <p:cNvSpPr txBox="1">
            <a:spLocks noChangeArrowheads="1"/>
          </p:cNvSpPr>
          <p:nvPr/>
        </p:nvSpPr>
        <p:spPr bwMode="auto">
          <a:xfrm>
            <a:off x="3124200" y="381000"/>
            <a:ext cx="6019800" cy="641350"/>
          </a:xfrm>
          <a:prstGeom prst="rect">
            <a:avLst/>
          </a:prstGeom>
          <a:noFill/>
          <a:ln w="9525">
            <a:noFill/>
            <a:miter lim="800000"/>
            <a:headEnd/>
            <a:tailEnd/>
          </a:ln>
        </p:spPr>
        <p:txBody>
          <a:bodyPr>
            <a:spAutoFit/>
          </a:bodyPr>
          <a:lstStyle/>
          <a:p>
            <a:pPr algn="r" eaLnBrk="0" hangingPunct="0">
              <a:spcBef>
                <a:spcPct val="50000"/>
              </a:spcBef>
            </a:pPr>
            <a:endParaRPr lang="en-US" i="1">
              <a:solidFill>
                <a:srgbClr val="000066"/>
              </a:solidFill>
              <a:latin typeface="Times New Roman" pitchFamily="18" charset="0"/>
            </a:endParaRPr>
          </a:p>
          <a:p>
            <a:pPr algn="r" eaLnBrk="0" hangingPunct="0">
              <a:spcBef>
                <a:spcPct val="50000"/>
              </a:spcBef>
            </a:pPr>
            <a:endParaRPr lang="en-US">
              <a:solidFill>
                <a:srgbClr val="000066"/>
              </a:solidFill>
              <a:latin typeface="Times New Roman" pitchFamily="18" charset="0"/>
            </a:endParaRPr>
          </a:p>
        </p:txBody>
      </p:sp>
      <p:sp>
        <p:nvSpPr>
          <p:cNvPr id="27652" name="Text Box 4"/>
          <p:cNvSpPr txBox="1">
            <a:spLocks noChangeArrowheads="1"/>
          </p:cNvSpPr>
          <p:nvPr/>
        </p:nvSpPr>
        <p:spPr bwMode="auto">
          <a:xfrm>
            <a:off x="3203575" y="549275"/>
            <a:ext cx="4464050" cy="641350"/>
          </a:xfrm>
          <a:prstGeom prst="rect">
            <a:avLst/>
          </a:prstGeom>
          <a:noFill/>
          <a:ln w="9525" algn="ctr">
            <a:noFill/>
            <a:miter lim="800000"/>
            <a:headEnd/>
            <a:tailEnd/>
          </a:ln>
          <a:effectLst/>
        </p:spPr>
        <p:txBody>
          <a:bodyPr anchor="ctr"/>
          <a:lstStyle/>
          <a:p>
            <a:pPr>
              <a:defRPr/>
            </a:pPr>
            <a:r>
              <a:rPr lang="en-US" sz="3200" dirty="0">
                <a:solidFill>
                  <a:srgbClr val="572314"/>
                </a:solidFill>
                <a:effectLst>
                  <a:outerShdw blurRad="38100" dist="38100" dir="2700000" algn="tl">
                    <a:srgbClr val="C0C0C0"/>
                  </a:outerShdw>
                </a:effectLst>
                <a:latin typeface="Gill Sans MT" pitchFamily="34" charset="0"/>
              </a:rPr>
              <a:t>2.-</a:t>
            </a:r>
            <a:r>
              <a:rPr lang="en-US" sz="4300" dirty="0">
                <a:solidFill>
                  <a:srgbClr val="572314"/>
                </a:solidFill>
                <a:effectLst>
                  <a:outerShdw blurRad="38100" dist="38100" dir="2700000" algn="tl">
                    <a:srgbClr val="C0C0C0"/>
                  </a:outerShdw>
                </a:effectLst>
                <a:latin typeface="Gill Sans MT" pitchFamily="34" charset="0"/>
              </a:rPr>
              <a:t> </a:t>
            </a:r>
            <a:r>
              <a:rPr lang="en-US" sz="3200" dirty="0">
                <a:solidFill>
                  <a:srgbClr val="572314"/>
                </a:solidFill>
                <a:effectLst>
                  <a:outerShdw blurRad="38100" dist="38100" dir="2700000" algn="tl">
                    <a:srgbClr val="C0C0C0"/>
                  </a:outerShdw>
                </a:effectLst>
                <a:latin typeface="Gill Sans MT" pitchFamily="34" charset="0"/>
              </a:rPr>
              <a:t>ANTECEDENTES</a:t>
            </a:r>
          </a:p>
        </p:txBody>
      </p:sp>
      <p:sp>
        <p:nvSpPr>
          <p:cNvPr id="27656" name="Text Box 8"/>
          <p:cNvSpPr txBox="1">
            <a:spLocks noChangeArrowheads="1"/>
          </p:cNvSpPr>
          <p:nvPr/>
        </p:nvSpPr>
        <p:spPr bwMode="auto">
          <a:xfrm>
            <a:off x="1331640" y="1412776"/>
            <a:ext cx="7239000" cy="4359275"/>
          </a:xfrm>
          <a:prstGeom prst="rect">
            <a:avLst/>
          </a:prstGeom>
          <a:noFill/>
          <a:ln w="9525" algn="ctr">
            <a:noFill/>
            <a:miter lim="800000"/>
            <a:headEnd/>
            <a:tailEnd/>
          </a:ln>
          <a:effectLst/>
        </p:spPr>
        <p:txBody>
          <a:bodyPr>
            <a:spAutoFit/>
          </a:bodyPr>
          <a:lstStyle/>
          <a:p>
            <a:pPr algn="just" eaLnBrk="0" hangingPunct="0">
              <a:defRPr/>
            </a:pPr>
            <a:r>
              <a:rPr lang="es-ES_tradnl" sz="2000" dirty="0">
                <a:effectLst>
                  <a:outerShdw blurRad="38100" dist="38100" dir="2700000" algn="tl">
                    <a:srgbClr val="C0C0C0"/>
                  </a:outerShdw>
                </a:effectLst>
                <a:latin typeface="Calibri" pitchFamily="34" charset="0"/>
              </a:rPr>
              <a:t>Desde el año de 1994 la Contraloría General ha participado en los actos de entrega recepción de las Entidades o Dependencias Universitarias que así se lo han requerido, formalizando los eventos mediante la elaboración de una acta de hechos en donde se detalla la información y documentación que los funcionarios salientes entregan.</a:t>
            </a:r>
          </a:p>
          <a:p>
            <a:pPr algn="just" eaLnBrk="0" hangingPunct="0">
              <a:defRPr/>
            </a:pPr>
            <a:endParaRPr lang="es-ES_tradnl" sz="2000" dirty="0">
              <a:effectLst>
                <a:outerShdw blurRad="38100" dist="38100" dir="2700000" algn="tl">
                  <a:srgbClr val="C0C0C0"/>
                </a:outerShdw>
              </a:effectLst>
              <a:latin typeface="Calibri" pitchFamily="34" charset="0"/>
            </a:endParaRPr>
          </a:p>
          <a:p>
            <a:pPr algn="just" eaLnBrk="0" hangingPunct="0">
              <a:defRPr/>
            </a:pPr>
            <a:r>
              <a:rPr lang="es-ES_tradnl" sz="2000" dirty="0">
                <a:effectLst>
                  <a:outerShdw blurRad="38100" dist="38100" dir="2700000" algn="tl">
                    <a:srgbClr val="C0C0C0"/>
                  </a:outerShdw>
                </a:effectLst>
                <a:latin typeface="Calibri" pitchFamily="34" charset="0"/>
              </a:rPr>
              <a:t>A partir del 15 de septiembre de 2000,  la Comisión de Hacienda del H. Consejo General Universitario, expide el Acuerdo II/2000/1088, a través del cual  establece la obligación de integrar un expediente de entrega recepción en cada uno de los casos en  que exista cambio de Titular de alguna Entidad o Dependencia Universitaria, formalizando el hecho mediante acta circunstanciada del evento, con base en los lineamientos que la Contraloría General establezca.</a:t>
            </a: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p:cNvSpPr>
          <p:nvPr>
            <p:ph idx="1"/>
          </p:nvPr>
        </p:nvSpPr>
        <p:spPr>
          <a:xfrm>
            <a:off x="1044575" y="549275"/>
            <a:ext cx="7775575" cy="935038"/>
          </a:xfrm>
        </p:spPr>
        <p:txBody>
          <a:bodyPr>
            <a:noAutofit/>
          </a:bodyPr>
          <a:lstStyle/>
          <a:p>
            <a:pPr marL="381000" indent="-381000" algn="ctr" eaLnBrk="1" hangingPunct="1">
              <a:lnSpc>
                <a:spcPct val="80000"/>
              </a:lnSpc>
              <a:buFont typeface="Wingdings 2" pitchFamily="18" charset="2"/>
              <a:buNone/>
            </a:pPr>
            <a:r>
              <a:rPr lang="es-MX" sz="1800" b="1" dirty="0" smtClean="0">
                <a:solidFill>
                  <a:schemeClr val="tx1"/>
                </a:solidFill>
                <a:latin typeface="Calibri" pitchFamily="34" charset="0"/>
              </a:rPr>
              <a:t>FORMATO No. 3.1</a:t>
            </a:r>
          </a:p>
          <a:p>
            <a:pPr marL="381000" indent="-381000" algn="ctr" eaLnBrk="1" hangingPunct="1">
              <a:lnSpc>
                <a:spcPct val="80000"/>
              </a:lnSpc>
              <a:buFont typeface="Wingdings 2" pitchFamily="18" charset="2"/>
              <a:buNone/>
            </a:pPr>
            <a:endParaRPr lang="es-MX" sz="800" b="1" dirty="0" smtClean="0">
              <a:solidFill>
                <a:schemeClr val="tx1"/>
              </a:solidFill>
              <a:latin typeface="Calibri" pitchFamily="34" charset="0"/>
            </a:endParaRPr>
          </a:p>
          <a:p>
            <a:pPr marL="381000" indent="-381000" algn="ctr" eaLnBrk="1" hangingPunct="1">
              <a:lnSpc>
                <a:spcPct val="80000"/>
              </a:lnSpc>
              <a:buFont typeface="Wingdings 2" pitchFamily="18" charset="2"/>
              <a:buNone/>
            </a:pPr>
            <a:r>
              <a:rPr lang="es-MX" sz="1800" b="1" u="sng" dirty="0" smtClean="0">
                <a:solidFill>
                  <a:schemeClr val="tx1"/>
                </a:solidFill>
                <a:latin typeface="Calibri" pitchFamily="34" charset="0"/>
              </a:rPr>
              <a:t>ASUNTOS PENDIENTES O EN TRÁMITE EN MATERIA DE RECURSOS MATERIALES</a:t>
            </a:r>
          </a:p>
          <a:p>
            <a:pPr marL="381000" indent="-381000" algn="ctr" eaLnBrk="1" hangingPunct="1">
              <a:lnSpc>
                <a:spcPct val="80000"/>
              </a:lnSpc>
              <a:buFont typeface="Wingdings 2" pitchFamily="18" charset="2"/>
              <a:buNone/>
            </a:pPr>
            <a:endParaRPr lang="es-MX" sz="1800" b="1" dirty="0" smtClean="0">
              <a:solidFill>
                <a:srgbClr val="663300"/>
              </a:solidFill>
              <a:latin typeface="Calibri" pitchFamily="34" charset="0"/>
            </a:endParaRPr>
          </a:p>
          <a:p>
            <a:pPr marL="381000" indent="-381000" algn="just" eaLnBrk="1" hangingPunct="1">
              <a:lnSpc>
                <a:spcPct val="80000"/>
              </a:lnSpc>
              <a:buFont typeface="Wingdings 2" pitchFamily="18" charset="2"/>
              <a:buNone/>
            </a:pPr>
            <a:r>
              <a:rPr lang="es-MX" sz="1400" b="1" dirty="0" smtClean="0">
                <a:solidFill>
                  <a:srgbClr val="663300"/>
                </a:solidFill>
                <a:latin typeface="Calibri" pitchFamily="34" charset="0"/>
              </a:rPr>
              <a:t>       </a:t>
            </a:r>
            <a:endParaRPr lang="es-ES" sz="1400" dirty="0" smtClean="0">
              <a:solidFill>
                <a:srgbClr val="663300"/>
              </a:solidFill>
              <a:latin typeface="Calibri" pitchFamily="34" charset="0"/>
            </a:endParaRPr>
          </a:p>
        </p:txBody>
      </p:sp>
      <p:sp>
        <p:nvSpPr>
          <p:cNvPr id="62466" name="5 Marcador de número de diapositiva"/>
          <p:cNvSpPr>
            <a:spLocks noGrp="1"/>
          </p:cNvSpPr>
          <p:nvPr>
            <p:ph type="sldNum" sz="quarter" idx="12"/>
          </p:nvPr>
        </p:nvSpPr>
        <p:spPr bwMode="auto">
          <a:noFill/>
          <a:ln>
            <a:miter lim="800000"/>
            <a:headEnd/>
            <a:tailEnd/>
          </a:ln>
        </p:spPr>
        <p:txBody>
          <a:bodyPr/>
          <a:lstStyle/>
          <a:p>
            <a:fld id="{CA08272C-171D-45F1-9D7F-5564310B52C4}" type="slidenum">
              <a:rPr lang="es-ES" smtClean="0"/>
              <a:pPr/>
              <a:t>50</a:t>
            </a:fld>
            <a:endParaRPr lang="es-ES" smtClean="0"/>
          </a:p>
        </p:txBody>
      </p:sp>
      <p:sp>
        <p:nvSpPr>
          <p:cNvPr id="62468" name="Text Box 3"/>
          <p:cNvSpPr txBox="1">
            <a:spLocks noChangeArrowheads="1"/>
          </p:cNvSpPr>
          <p:nvPr/>
        </p:nvSpPr>
        <p:spPr bwMode="auto">
          <a:xfrm>
            <a:off x="1258888" y="2017713"/>
            <a:ext cx="7313612" cy="4278312"/>
          </a:xfrm>
          <a:prstGeom prst="rect">
            <a:avLst/>
          </a:prstGeom>
          <a:noFill/>
          <a:ln w="9525">
            <a:noFill/>
            <a:miter lim="800000"/>
            <a:headEnd/>
            <a:tailEnd/>
          </a:ln>
        </p:spPr>
        <p:txBody>
          <a:bodyPr wrap="square">
            <a:spAutoFit/>
          </a:bodyPr>
          <a:lstStyle/>
          <a:p>
            <a:pPr algn="just"/>
            <a:r>
              <a:rPr lang="es-MX" sz="1600" b="1" dirty="0">
                <a:latin typeface="Gill Sans MT" pitchFamily="34" charset="0"/>
              </a:rPr>
              <a:t>En este formato se deberán detallar todos los asuntos pendientes o en trámite de los recursos materiales</a:t>
            </a:r>
            <a:r>
              <a:rPr lang="es-ES" sz="1600" b="1" dirty="0">
                <a:latin typeface="Gill Sans MT" pitchFamily="34" charset="0"/>
              </a:rPr>
              <a:t> que a la fecha de la entrega-recepción existan, anexando en su caso al </a:t>
            </a:r>
            <a:r>
              <a:rPr lang="es-ES" sz="1600" b="1" dirty="0" smtClean="0">
                <a:latin typeface="Gill Sans MT" pitchFamily="34" charset="0"/>
              </a:rPr>
              <a:t>Acta, </a:t>
            </a:r>
            <a:r>
              <a:rPr lang="es-ES" sz="1600" b="1" dirty="0">
                <a:latin typeface="Gill Sans MT" pitchFamily="34" charset="0"/>
              </a:rPr>
              <a:t>fotocopia de los documentos que respalden los asuntos pendientes o en trámite</a:t>
            </a:r>
            <a:r>
              <a:rPr lang="es-MX" sz="1600" b="1" dirty="0">
                <a:latin typeface="Gill Sans MT" pitchFamily="34" charset="0"/>
              </a:rPr>
              <a:t>. </a:t>
            </a:r>
          </a:p>
          <a:p>
            <a:pPr algn="just"/>
            <a:endParaRPr lang="es-ES" sz="1600" b="1" dirty="0">
              <a:latin typeface="Gill Sans MT" pitchFamily="34" charset="0"/>
            </a:endParaRPr>
          </a:p>
          <a:p>
            <a:pPr algn="just"/>
            <a:r>
              <a:rPr lang="es-ES" sz="1600" b="1" dirty="0">
                <a:latin typeface="Gill Sans MT" pitchFamily="34" charset="0"/>
              </a:rPr>
              <a:t>NÚMERO PROGRESIVO.</a:t>
            </a:r>
            <a:r>
              <a:rPr lang="es-ES" sz="1600" dirty="0">
                <a:latin typeface="Gill Sans MT" pitchFamily="34" charset="0"/>
              </a:rPr>
              <a:t> Asignar un número progresivo a cada uno de los asuntos pendientes, de acuerdo a su importancia.</a:t>
            </a:r>
          </a:p>
          <a:p>
            <a:pPr algn="just"/>
            <a:endParaRPr lang="es-ES" sz="1600" b="1" dirty="0">
              <a:latin typeface="Gill Sans MT" pitchFamily="34" charset="0"/>
            </a:endParaRPr>
          </a:p>
          <a:p>
            <a:pPr algn="just"/>
            <a:r>
              <a:rPr lang="es-ES" sz="1600" b="1" dirty="0">
                <a:latin typeface="Gill Sans MT" pitchFamily="34" charset="0"/>
              </a:rPr>
              <a:t>ASUNTO.</a:t>
            </a:r>
            <a:r>
              <a:rPr lang="es-ES" sz="1600" dirty="0">
                <a:latin typeface="Gill Sans MT" pitchFamily="34" charset="0"/>
              </a:rPr>
              <a:t> Describir de manera clara el asunto pendiente.</a:t>
            </a:r>
            <a:r>
              <a:rPr lang="es-ES" sz="1600" b="1" dirty="0">
                <a:latin typeface="Gill Sans MT" pitchFamily="34" charset="0"/>
              </a:rPr>
              <a:t> Precisar con exactitud los asuntos que requieran de atención inmediata.</a:t>
            </a:r>
          </a:p>
          <a:p>
            <a:pPr algn="just"/>
            <a:endParaRPr lang="es-ES" sz="1600" b="1" dirty="0">
              <a:latin typeface="Gill Sans MT" pitchFamily="34" charset="0"/>
            </a:endParaRPr>
          </a:p>
          <a:p>
            <a:pPr algn="just"/>
            <a:r>
              <a:rPr lang="es-ES" sz="1600" b="1" dirty="0">
                <a:latin typeface="Gill Sans MT" pitchFamily="34" charset="0"/>
              </a:rPr>
              <a:t>DESCRIPCIÓN DE SU SITUACIÓN ACTUAL. </a:t>
            </a:r>
            <a:r>
              <a:rPr lang="es-ES" sz="1600" dirty="0">
                <a:latin typeface="Gill Sans MT" pitchFamily="34" charset="0"/>
              </a:rPr>
              <a:t>Anotar la etapa en que se encuentra el trámite del asunto y que gestión</a:t>
            </a:r>
            <a:r>
              <a:rPr lang="es-ES" sz="1600" b="1" dirty="0">
                <a:latin typeface="Gill Sans MT" pitchFamily="34" charset="0"/>
              </a:rPr>
              <a:t> </a:t>
            </a:r>
            <a:r>
              <a:rPr lang="es-ES" sz="1600" dirty="0">
                <a:latin typeface="Gill Sans MT" pitchFamily="34" charset="0"/>
              </a:rPr>
              <a:t>administrativa falta para concluirlo.</a:t>
            </a:r>
          </a:p>
          <a:p>
            <a:pPr algn="just"/>
            <a:endParaRPr lang="es-ES" sz="1600" b="1" dirty="0">
              <a:latin typeface="Gill Sans MT" pitchFamily="34" charset="0"/>
            </a:endParaRPr>
          </a:p>
          <a:p>
            <a:pPr algn="just"/>
            <a:r>
              <a:rPr lang="es-ES" sz="1600" b="1" dirty="0">
                <a:latin typeface="Gill Sans MT" pitchFamily="34" charset="0"/>
              </a:rPr>
              <a:t>NOMBRE DEL RESPONSABLE DE SU TRÁMITE.</a:t>
            </a:r>
            <a:r>
              <a:rPr lang="es-ES" sz="1600" dirty="0">
                <a:latin typeface="Gill Sans MT" pitchFamily="34" charset="0"/>
              </a:rPr>
              <a:t> Registrar el nombre de la persona, adscrita a la Entidad o Dependencia que está dando</a:t>
            </a:r>
            <a:r>
              <a:rPr lang="es-MX" sz="1600" b="1" dirty="0">
                <a:latin typeface="Gill Sans MT" pitchFamily="34" charset="0"/>
              </a:rPr>
              <a:t> </a:t>
            </a:r>
            <a:r>
              <a:rPr lang="es-ES" sz="1600" dirty="0">
                <a:latin typeface="Gill Sans MT" pitchFamily="34" charset="0"/>
              </a:rPr>
              <a:t>seguimiento al trámite del asunto.</a:t>
            </a:r>
          </a:p>
        </p:txBody>
      </p:sp>
      <p:sp>
        <p:nvSpPr>
          <p:cNvPr id="5" name="Sound"/>
          <p:cNvSpPr>
            <a:spLocks noEditPoints="1" noChangeArrowheads="1"/>
          </p:cNvSpPr>
          <p:nvPr/>
        </p:nvSpPr>
        <p:spPr bwMode="auto">
          <a:xfrm>
            <a:off x="8001000" y="142875"/>
            <a:ext cx="571500" cy="500063"/>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s-MX" dirty="0"/>
          </a:p>
        </p:txBody>
      </p:sp>
    </p:spTree>
  </p:cSld>
  <p:clrMapOvr>
    <a:masterClrMapping/>
  </p:clrMapOvr>
  <p:transition>
    <p:zoom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5 Marcador de número de diapositiva"/>
          <p:cNvSpPr>
            <a:spLocks noGrp="1"/>
          </p:cNvSpPr>
          <p:nvPr>
            <p:ph type="sldNum" sz="quarter" idx="12"/>
          </p:nvPr>
        </p:nvSpPr>
        <p:spPr bwMode="auto">
          <a:noFill/>
          <a:ln>
            <a:miter lim="800000"/>
            <a:headEnd/>
            <a:tailEnd/>
          </a:ln>
        </p:spPr>
        <p:txBody>
          <a:bodyPr/>
          <a:lstStyle/>
          <a:p>
            <a:fld id="{F17E55CB-0913-4F15-89CE-88BD79AE9AD4}" type="slidenum">
              <a:rPr lang="es-ES" smtClean="0"/>
              <a:pPr/>
              <a:t>51</a:t>
            </a:fld>
            <a:endParaRPr lang="es-ES" smtClean="0"/>
          </a:p>
        </p:txBody>
      </p:sp>
      <p:pic>
        <p:nvPicPr>
          <p:cNvPr id="63491" name="Picture 4"/>
          <p:cNvPicPr>
            <a:picLocks noChangeAspect="1" noChangeArrowheads="1"/>
          </p:cNvPicPr>
          <p:nvPr/>
        </p:nvPicPr>
        <p:blipFill>
          <a:blip r:embed="rId2" cstate="print"/>
          <a:srcRect/>
          <a:stretch>
            <a:fillRect/>
          </a:stretch>
        </p:blipFill>
        <p:spPr bwMode="auto">
          <a:xfrm>
            <a:off x="1000125" y="571500"/>
            <a:ext cx="8143875" cy="5715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p:cNvSpPr>
          <p:nvPr>
            <p:ph idx="1"/>
          </p:nvPr>
        </p:nvSpPr>
        <p:spPr>
          <a:xfrm>
            <a:off x="3059832" y="260350"/>
            <a:ext cx="3816424" cy="719138"/>
          </a:xfrm>
        </p:spPr>
        <p:txBody>
          <a:bodyPr>
            <a:noAutofit/>
          </a:bodyPr>
          <a:lstStyle/>
          <a:p>
            <a:pPr algn="ctr" eaLnBrk="1" hangingPunct="1">
              <a:lnSpc>
                <a:spcPct val="80000"/>
              </a:lnSpc>
              <a:buFont typeface="Wingdings 2" pitchFamily="18" charset="2"/>
              <a:buNone/>
            </a:pPr>
            <a:r>
              <a:rPr lang="es-MX" sz="1800" b="1" dirty="0" smtClean="0">
                <a:solidFill>
                  <a:schemeClr val="tx1"/>
                </a:solidFill>
                <a:latin typeface="Calibri" pitchFamily="34" charset="0"/>
              </a:rPr>
              <a:t>FORMATO No. 3.2</a:t>
            </a:r>
          </a:p>
          <a:p>
            <a:pPr algn="ctr" eaLnBrk="1" hangingPunct="1">
              <a:lnSpc>
                <a:spcPct val="80000"/>
              </a:lnSpc>
              <a:buFont typeface="Wingdings 2" pitchFamily="18" charset="2"/>
              <a:buNone/>
            </a:pPr>
            <a:r>
              <a:rPr lang="es-MX" sz="1800" b="1" u="sng" dirty="0" smtClean="0">
                <a:solidFill>
                  <a:schemeClr val="tx1"/>
                </a:solidFill>
                <a:latin typeface="Calibri" pitchFamily="34" charset="0"/>
              </a:rPr>
              <a:t>INVENTARIO DE ACTIVOS FIJOS</a:t>
            </a:r>
          </a:p>
          <a:p>
            <a:pPr algn="ctr" eaLnBrk="1" hangingPunct="1">
              <a:lnSpc>
                <a:spcPct val="80000"/>
              </a:lnSpc>
              <a:buFont typeface="Wingdings 2" pitchFamily="18" charset="2"/>
              <a:buNone/>
            </a:pPr>
            <a:endParaRPr lang="es-MX" sz="1800" b="1" dirty="0" smtClean="0">
              <a:solidFill>
                <a:srgbClr val="663300"/>
              </a:solidFill>
              <a:latin typeface="Calibri" pitchFamily="34" charset="0"/>
            </a:endParaRPr>
          </a:p>
          <a:p>
            <a:pPr algn="just" eaLnBrk="1" hangingPunct="1">
              <a:lnSpc>
                <a:spcPct val="80000"/>
              </a:lnSpc>
              <a:buFont typeface="Wingdings 2" pitchFamily="18" charset="2"/>
              <a:buNone/>
            </a:pPr>
            <a:r>
              <a:rPr lang="es-ES" sz="1800" b="1" dirty="0" smtClean="0">
                <a:solidFill>
                  <a:srgbClr val="663300"/>
                </a:solidFill>
                <a:latin typeface="Calibri" pitchFamily="34" charset="0"/>
              </a:rPr>
              <a:t>        </a:t>
            </a:r>
            <a:endParaRPr lang="es-MX" sz="1800" b="1" dirty="0" smtClean="0">
              <a:solidFill>
                <a:srgbClr val="663300"/>
              </a:solidFill>
              <a:latin typeface="Calibri" pitchFamily="34" charset="0"/>
            </a:endParaRPr>
          </a:p>
        </p:txBody>
      </p:sp>
      <p:sp>
        <p:nvSpPr>
          <p:cNvPr id="64514" name="5 Marcador de número de diapositiva"/>
          <p:cNvSpPr>
            <a:spLocks noGrp="1"/>
          </p:cNvSpPr>
          <p:nvPr>
            <p:ph type="sldNum" sz="quarter" idx="12"/>
          </p:nvPr>
        </p:nvSpPr>
        <p:spPr bwMode="auto">
          <a:noFill/>
          <a:ln>
            <a:miter lim="800000"/>
            <a:headEnd/>
            <a:tailEnd/>
          </a:ln>
        </p:spPr>
        <p:txBody>
          <a:bodyPr/>
          <a:lstStyle/>
          <a:p>
            <a:fld id="{1F6FBD9C-3F79-45D8-8AFC-D61239967E0C}" type="slidenum">
              <a:rPr lang="es-ES" smtClean="0"/>
              <a:pPr/>
              <a:t>52</a:t>
            </a:fld>
            <a:endParaRPr lang="es-ES" smtClean="0"/>
          </a:p>
        </p:txBody>
      </p:sp>
      <p:sp>
        <p:nvSpPr>
          <p:cNvPr id="64516" name="Text Box 3"/>
          <p:cNvSpPr txBox="1">
            <a:spLocks noChangeArrowheads="1"/>
          </p:cNvSpPr>
          <p:nvPr/>
        </p:nvSpPr>
        <p:spPr bwMode="auto">
          <a:xfrm>
            <a:off x="1116013" y="1772816"/>
            <a:ext cx="7632451" cy="3954929"/>
          </a:xfrm>
          <a:prstGeom prst="rect">
            <a:avLst/>
          </a:prstGeom>
          <a:noFill/>
          <a:ln w="9525">
            <a:noFill/>
            <a:miter lim="800000"/>
            <a:headEnd/>
            <a:tailEnd/>
          </a:ln>
        </p:spPr>
        <p:txBody>
          <a:bodyPr wrap="square">
            <a:spAutoFit/>
          </a:bodyPr>
          <a:lstStyle/>
          <a:p>
            <a:pPr algn="just"/>
            <a:r>
              <a:rPr lang="es-ES" sz="1500" b="1" dirty="0">
                <a:latin typeface="Gill Sans MT" pitchFamily="34" charset="0"/>
              </a:rPr>
              <a:t>En este formato se </a:t>
            </a:r>
            <a:r>
              <a:rPr lang="es-ES" sz="1500" b="1" dirty="0" smtClean="0">
                <a:latin typeface="Gill Sans MT" pitchFamily="34" charset="0"/>
              </a:rPr>
              <a:t>incluyen </a:t>
            </a:r>
            <a:r>
              <a:rPr lang="es-ES" sz="1500" b="1" dirty="0">
                <a:latin typeface="Gill Sans MT" pitchFamily="34" charset="0"/>
              </a:rPr>
              <a:t>todos los </a:t>
            </a:r>
            <a:r>
              <a:rPr lang="es-ES" sz="1500" b="1" dirty="0" smtClean="0">
                <a:latin typeface="Gill Sans MT" pitchFamily="34" charset="0"/>
              </a:rPr>
              <a:t>Bienes Muebles inventariados </a:t>
            </a:r>
            <a:r>
              <a:rPr lang="es-ES" sz="1500" b="1" dirty="0">
                <a:latin typeface="Gill Sans MT" pitchFamily="34" charset="0"/>
              </a:rPr>
              <a:t>con que cuenta la Entidad o Dependencia, Unidad, Área o Proyecto, que integra el expediente, entendiendo como tales el mobiliario y equipo, y los inmuebles</a:t>
            </a:r>
            <a:r>
              <a:rPr lang="es-ES" sz="1500" b="1" dirty="0" smtClean="0">
                <a:latin typeface="Gill Sans MT" pitchFamily="34" charset="0"/>
              </a:rPr>
              <a:t>, el </a:t>
            </a:r>
            <a:r>
              <a:rPr lang="es-ES" sz="1500" b="1" dirty="0">
                <a:latin typeface="Gill Sans MT" pitchFamily="34" charset="0"/>
              </a:rPr>
              <a:t>inventario de activos fijos </a:t>
            </a:r>
            <a:r>
              <a:rPr lang="es-ES" sz="1500" b="1" dirty="0" smtClean="0">
                <a:latin typeface="Gill Sans MT" pitchFamily="34" charset="0"/>
              </a:rPr>
              <a:t>solo se </a:t>
            </a:r>
            <a:r>
              <a:rPr lang="es-ES" sz="1500" b="1" dirty="0">
                <a:latin typeface="Gill Sans MT" pitchFamily="34" charset="0"/>
              </a:rPr>
              <a:t>podrá </a:t>
            </a:r>
            <a:r>
              <a:rPr lang="es-ES" sz="1500" b="1" dirty="0" smtClean="0">
                <a:latin typeface="Gill Sans MT" pitchFamily="34" charset="0"/>
              </a:rPr>
              <a:t>descargar de </a:t>
            </a:r>
            <a:r>
              <a:rPr lang="es-ES" sz="1500" b="1" dirty="0">
                <a:latin typeface="Gill Sans MT" pitchFamily="34" charset="0"/>
              </a:rPr>
              <a:t>manera electrónica, </a:t>
            </a:r>
            <a:r>
              <a:rPr lang="es-ES" sz="1500" b="1" dirty="0" smtClean="0">
                <a:latin typeface="Gill Sans MT" pitchFamily="34" charset="0"/>
              </a:rPr>
              <a:t>por el auditor asignado a la Entrega Recepción, conforme a los registros existentes en el Sistema Institucional de Control de Inventarios (SICI); los </a:t>
            </a:r>
            <a:r>
              <a:rPr lang="es-ES" sz="1500" b="1" dirty="0">
                <a:latin typeface="Gill Sans MT" pitchFamily="34" charset="0"/>
              </a:rPr>
              <a:t>bienes pendientes de registrar en </a:t>
            </a:r>
            <a:r>
              <a:rPr lang="es-ES" sz="1500" b="1" dirty="0" smtClean="0">
                <a:latin typeface="Gill Sans MT" pitchFamily="34" charset="0"/>
              </a:rPr>
              <a:t>SICI, </a:t>
            </a:r>
            <a:r>
              <a:rPr lang="es-ES" sz="1500" b="1" dirty="0">
                <a:latin typeface="Gill Sans MT" pitchFamily="34" charset="0"/>
              </a:rPr>
              <a:t>a la fecha de la entrega, se deberán relacionar en </a:t>
            </a:r>
            <a:r>
              <a:rPr lang="es-ES" sz="1500" b="1" dirty="0" smtClean="0">
                <a:latin typeface="Gill Sans MT" pitchFamily="34" charset="0"/>
              </a:rPr>
              <a:t>un anexo al Acta.</a:t>
            </a:r>
            <a:endParaRPr lang="es-MX" sz="1500" b="1" dirty="0">
              <a:latin typeface="Gill Sans MT" pitchFamily="34" charset="0"/>
            </a:endParaRPr>
          </a:p>
          <a:p>
            <a:pPr algn="just"/>
            <a:endParaRPr lang="es-ES" sz="800" b="1" dirty="0">
              <a:latin typeface="Gill Sans MT" pitchFamily="34" charset="0"/>
            </a:endParaRPr>
          </a:p>
          <a:p>
            <a:pPr algn="just"/>
            <a:endParaRPr lang="es-ES" sz="800" b="1" dirty="0">
              <a:latin typeface="Gill Sans MT" pitchFamily="34" charset="0"/>
            </a:endParaRPr>
          </a:p>
          <a:p>
            <a:pPr algn="just"/>
            <a:r>
              <a:rPr lang="es-ES" sz="1500" b="1" dirty="0">
                <a:latin typeface="Gill Sans MT" pitchFamily="34" charset="0"/>
              </a:rPr>
              <a:t>Nota: </a:t>
            </a:r>
            <a:r>
              <a:rPr lang="es-ES" sz="1500" dirty="0">
                <a:latin typeface="Gill Sans MT" pitchFamily="34" charset="0"/>
              </a:rPr>
              <a:t>Los activos fijos o bienes muebles que tienen un costo unitario menor </a:t>
            </a:r>
            <a:r>
              <a:rPr lang="es-ES" sz="1500" dirty="0" smtClean="0">
                <a:latin typeface="Gill Sans MT" pitchFamily="34" charset="0"/>
              </a:rPr>
              <a:t>al establecido, que </a:t>
            </a:r>
            <a:r>
              <a:rPr lang="es-ES" sz="1500" dirty="0">
                <a:latin typeface="Gill Sans MT" pitchFamily="34" charset="0"/>
              </a:rPr>
              <a:t>de conformidad a la norma universitaria no son inventariables ni capitalizables, y que por su volumen representan un monto considerable, deberán relacionarse </a:t>
            </a:r>
            <a:r>
              <a:rPr lang="es-ES" sz="1500" dirty="0" smtClean="0">
                <a:latin typeface="Gill Sans MT" pitchFamily="34" charset="0"/>
              </a:rPr>
              <a:t>y anexarse al Acta. </a:t>
            </a:r>
          </a:p>
          <a:p>
            <a:pPr algn="just"/>
            <a:endParaRPr lang="es-ES" sz="800" b="1" dirty="0" smtClean="0">
              <a:latin typeface="Gill Sans MT" pitchFamily="34" charset="0"/>
            </a:endParaRPr>
          </a:p>
          <a:p>
            <a:pPr algn="just"/>
            <a:endParaRPr lang="es-ES" sz="800" b="1" dirty="0">
              <a:latin typeface="Gill Sans MT" pitchFamily="34" charset="0"/>
            </a:endParaRPr>
          </a:p>
          <a:p>
            <a:pPr algn="just"/>
            <a:r>
              <a:rPr lang="es-ES" sz="1500" b="1" dirty="0">
                <a:latin typeface="Gill Sans MT" pitchFamily="34" charset="0"/>
              </a:rPr>
              <a:t>NÚMERO DE IDENTIFICACIÓN ID</a:t>
            </a:r>
            <a:r>
              <a:rPr lang="es-ES" sz="1500" dirty="0">
                <a:latin typeface="Gill Sans MT" pitchFamily="34" charset="0"/>
              </a:rPr>
              <a:t>. </a:t>
            </a:r>
            <a:r>
              <a:rPr lang="es-ES" sz="1500" dirty="0" smtClean="0">
                <a:latin typeface="Gill Sans MT" pitchFamily="34" charset="0"/>
              </a:rPr>
              <a:t>Esta información se descarga automáticamente del SICI. </a:t>
            </a:r>
          </a:p>
          <a:p>
            <a:pPr algn="just"/>
            <a:endParaRPr lang="es-MX" sz="800" b="1" dirty="0" smtClean="0">
              <a:latin typeface="Gill Sans MT" pitchFamily="34" charset="0"/>
            </a:endParaRPr>
          </a:p>
          <a:p>
            <a:pPr algn="just"/>
            <a:endParaRPr lang="es-MX" sz="800" b="1" dirty="0">
              <a:latin typeface="Gill Sans MT" pitchFamily="34" charset="0"/>
            </a:endParaRPr>
          </a:p>
          <a:p>
            <a:pPr algn="just"/>
            <a:r>
              <a:rPr lang="es-MX" sz="1500" b="1" dirty="0">
                <a:latin typeface="Gill Sans MT" pitchFamily="34" charset="0"/>
              </a:rPr>
              <a:t>DESCRIPCIÓN.</a:t>
            </a:r>
            <a:r>
              <a:rPr lang="es-MX" sz="1500" dirty="0">
                <a:latin typeface="Gill Sans MT" pitchFamily="34" charset="0"/>
              </a:rPr>
              <a:t> </a:t>
            </a:r>
            <a:r>
              <a:rPr lang="es-ES" sz="1500" dirty="0">
                <a:latin typeface="Gill Sans MT" pitchFamily="34" charset="0"/>
              </a:rPr>
              <a:t>Esta información se descarga automáticamente del SICI. </a:t>
            </a:r>
          </a:p>
          <a:p>
            <a:pPr algn="just"/>
            <a:endParaRPr lang="es-MX" sz="800" b="1" dirty="0">
              <a:latin typeface="Gill Sans MT" pitchFamily="34" charset="0"/>
            </a:endParaRPr>
          </a:p>
        </p:txBody>
      </p:sp>
    </p:spTree>
  </p:cSld>
  <p:clrMapOvr>
    <a:masterClrMapping/>
  </p:clrMapOvr>
  <p:transition>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p:cNvSpPr>
          <p:nvPr>
            <p:ph idx="1"/>
          </p:nvPr>
        </p:nvSpPr>
        <p:spPr>
          <a:xfrm>
            <a:off x="683569" y="1474788"/>
            <a:ext cx="8064896" cy="4978548"/>
          </a:xfrm>
        </p:spPr>
        <p:txBody>
          <a:bodyPr>
            <a:normAutofit/>
          </a:bodyPr>
          <a:lstStyle/>
          <a:p>
            <a:pPr marL="0" indent="0" algn="just">
              <a:buNone/>
            </a:pPr>
            <a:r>
              <a:rPr lang="es-MX" sz="1600" b="1" dirty="0">
                <a:solidFill>
                  <a:srgbClr val="663300"/>
                </a:solidFill>
              </a:rPr>
              <a:t>	</a:t>
            </a:r>
            <a:r>
              <a:rPr lang="es-MX" sz="1600" b="1" dirty="0" smtClean="0">
                <a:solidFill>
                  <a:schemeClr val="tx1"/>
                </a:solidFill>
              </a:rPr>
              <a:t>MARCA.</a:t>
            </a:r>
            <a:r>
              <a:rPr lang="es-ES" sz="1600" dirty="0">
                <a:latin typeface="Gill Sans MT" pitchFamily="34" charset="0"/>
              </a:rPr>
              <a:t> Esta información se descarga automáticamente del SICI. </a:t>
            </a:r>
          </a:p>
          <a:p>
            <a:pPr marL="0" indent="0" algn="just">
              <a:buNone/>
            </a:pPr>
            <a:endParaRPr lang="es-MX" sz="900" b="1" dirty="0">
              <a:latin typeface="Gill Sans MT" pitchFamily="34" charset="0"/>
            </a:endParaRPr>
          </a:p>
          <a:p>
            <a:pPr marL="0" indent="0" algn="just">
              <a:buNone/>
            </a:pPr>
            <a:r>
              <a:rPr lang="es-MX" sz="1600" b="1" dirty="0">
                <a:solidFill>
                  <a:schemeClr val="tx1"/>
                </a:solidFill>
              </a:rPr>
              <a:t>	</a:t>
            </a:r>
            <a:r>
              <a:rPr lang="es-MX" sz="1600" b="1" dirty="0" smtClean="0">
                <a:solidFill>
                  <a:schemeClr val="tx1"/>
                </a:solidFill>
              </a:rPr>
              <a:t>MODELO.</a:t>
            </a:r>
            <a:r>
              <a:rPr lang="es-MX" sz="1600" dirty="0" smtClean="0">
                <a:solidFill>
                  <a:schemeClr val="tx1"/>
                </a:solidFill>
              </a:rPr>
              <a:t> </a:t>
            </a:r>
            <a:r>
              <a:rPr lang="es-ES" sz="1600" dirty="0">
                <a:latin typeface="Gill Sans MT" pitchFamily="34" charset="0"/>
              </a:rPr>
              <a:t>Esta información se descarga automáticamente del SICI. </a:t>
            </a:r>
          </a:p>
          <a:p>
            <a:pPr marL="0" indent="0" algn="just">
              <a:buNone/>
            </a:pPr>
            <a:endParaRPr lang="es-MX" sz="900" b="1" dirty="0">
              <a:latin typeface="Gill Sans MT" pitchFamily="34" charset="0"/>
            </a:endParaRPr>
          </a:p>
          <a:p>
            <a:pPr marL="0" indent="0" algn="just">
              <a:buNone/>
            </a:pPr>
            <a:r>
              <a:rPr lang="es-MX" sz="1600" b="1" dirty="0">
                <a:solidFill>
                  <a:schemeClr val="tx1"/>
                </a:solidFill>
              </a:rPr>
              <a:t>	</a:t>
            </a:r>
            <a:r>
              <a:rPr lang="es-MX" sz="1600" b="1" dirty="0" smtClean="0">
                <a:solidFill>
                  <a:schemeClr val="tx1"/>
                </a:solidFill>
              </a:rPr>
              <a:t>NÚMERO DE SERIE.</a:t>
            </a:r>
            <a:r>
              <a:rPr lang="es-MX" sz="1600" dirty="0" smtClean="0">
                <a:solidFill>
                  <a:schemeClr val="tx1"/>
                </a:solidFill>
              </a:rPr>
              <a:t> </a:t>
            </a:r>
            <a:r>
              <a:rPr lang="es-ES" sz="1600" dirty="0">
                <a:latin typeface="Gill Sans MT" pitchFamily="34" charset="0"/>
              </a:rPr>
              <a:t>Esta información se descarga automáticamente del SICI. </a:t>
            </a:r>
          </a:p>
          <a:p>
            <a:pPr marL="0" indent="0" algn="just">
              <a:buNone/>
            </a:pPr>
            <a:endParaRPr lang="es-MX" sz="900" b="1" dirty="0">
              <a:latin typeface="Gill Sans MT" pitchFamily="34" charset="0"/>
            </a:endParaRPr>
          </a:p>
          <a:p>
            <a:pPr marL="0" indent="0" algn="just">
              <a:buNone/>
            </a:pPr>
            <a:r>
              <a:rPr lang="es-MX" sz="1600" b="1" dirty="0">
                <a:solidFill>
                  <a:schemeClr val="tx1"/>
                </a:solidFill>
              </a:rPr>
              <a:t>	</a:t>
            </a:r>
            <a:r>
              <a:rPr lang="es-MX" sz="1600" b="1" dirty="0" smtClean="0">
                <a:solidFill>
                  <a:schemeClr val="tx1"/>
                </a:solidFill>
              </a:rPr>
              <a:t>RESPONSABLE DE SU RESGUARDO.</a:t>
            </a:r>
            <a:r>
              <a:rPr lang="es-MX" sz="1600" dirty="0" smtClean="0">
                <a:solidFill>
                  <a:schemeClr val="tx1"/>
                </a:solidFill>
              </a:rPr>
              <a:t> </a:t>
            </a:r>
            <a:r>
              <a:rPr lang="es-ES" sz="1600" dirty="0">
                <a:latin typeface="Gill Sans MT" pitchFamily="34" charset="0"/>
              </a:rPr>
              <a:t>Esta información se descarga automáticamente </a:t>
            </a:r>
            <a:r>
              <a:rPr lang="es-ES" sz="1600" dirty="0" smtClean="0">
                <a:latin typeface="Gill Sans MT" pitchFamily="34" charset="0"/>
              </a:rPr>
              <a:t>	del </a:t>
            </a:r>
            <a:r>
              <a:rPr lang="es-ES" sz="1600" dirty="0">
                <a:latin typeface="Gill Sans MT" pitchFamily="34" charset="0"/>
              </a:rPr>
              <a:t>SICI. </a:t>
            </a:r>
          </a:p>
          <a:p>
            <a:pPr marL="0" indent="0" algn="just">
              <a:buNone/>
            </a:pPr>
            <a:endParaRPr lang="es-MX" sz="900" b="1" dirty="0">
              <a:latin typeface="Gill Sans MT" pitchFamily="34" charset="0"/>
            </a:endParaRPr>
          </a:p>
          <a:p>
            <a:pPr marL="0" indent="0" algn="just">
              <a:buNone/>
            </a:pPr>
            <a:r>
              <a:rPr lang="es-MX" sz="1600" b="1" dirty="0">
                <a:solidFill>
                  <a:schemeClr val="tx1"/>
                </a:solidFill>
              </a:rPr>
              <a:t>	</a:t>
            </a:r>
            <a:r>
              <a:rPr lang="es-MX" sz="1600" b="1" dirty="0" smtClean="0">
                <a:solidFill>
                  <a:schemeClr val="tx1"/>
                </a:solidFill>
              </a:rPr>
              <a:t>CÓDIGO DEL RESGUARDANTE. </a:t>
            </a:r>
            <a:r>
              <a:rPr lang="es-ES" sz="1600" dirty="0">
                <a:latin typeface="Gill Sans MT" pitchFamily="34" charset="0"/>
              </a:rPr>
              <a:t>Esta información se descarga automáticamente del </a:t>
            </a:r>
            <a:r>
              <a:rPr lang="es-ES" sz="1600" dirty="0" smtClean="0">
                <a:latin typeface="Gill Sans MT" pitchFamily="34" charset="0"/>
              </a:rPr>
              <a:t>	SICI</a:t>
            </a:r>
            <a:r>
              <a:rPr lang="es-ES" sz="1600" dirty="0">
                <a:latin typeface="Gill Sans MT" pitchFamily="34" charset="0"/>
              </a:rPr>
              <a:t>. </a:t>
            </a:r>
            <a:endParaRPr lang="es-ES" sz="1600" dirty="0" smtClean="0">
              <a:latin typeface="Gill Sans MT" pitchFamily="34" charset="0"/>
            </a:endParaRPr>
          </a:p>
          <a:p>
            <a:pPr marL="0" indent="0" algn="just">
              <a:buNone/>
            </a:pPr>
            <a:endParaRPr lang="es-ES" sz="900" b="1" dirty="0">
              <a:solidFill>
                <a:schemeClr val="tx1"/>
              </a:solidFill>
              <a:latin typeface="Gill Sans MT" pitchFamily="34" charset="0"/>
            </a:endParaRPr>
          </a:p>
          <a:p>
            <a:pPr marL="0" indent="0" algn="just">
              <a:buNone/>
            </a:pPr>
            <a:r>
              <a:rPr lang="es-ES" sz="1600" b="1" dirty="0" smtClean="0">
                <a:solidFill>
                  <a:schemeClr val="tx1"/>
                </a:solidFill>
                <a:latin typeface="Gill Sans MT" pitchFamily="34" charset="0"/>
              </a:rPr>
              <a:t>	</a:t>
            </a:r>
            <a:r>
              <a:rPr lang="es-MX" sz="1600" b="1" dirty="0" smtClean="0">
                <a:solidFill>
                  <a:schemeClr val="tx1"/>
                </a:solidFill>
              </a:rPr>
              <a:t>NOTA: </a:t>
            </a:r>
            <a:r>
              <a:rPr lang="es-MX" sz="1600" dirty="0" smtClean="0">
                <a:solidFill>
                  <a:schemeClr val="tx1"/>
                </a:solidFill>
              </a:rPr>
              <a:t>En caso de que la Entidad o Dependencia cuente con bienes 	muebles pendientes o en trámite de alta en el sistema de Control 	Patrimonial de la Universidad, deberá relacionarlos y anexar al Acta, 	especificando que se encuentra en proceso su registro.</a:t>
            </a:r>
            <a:r>
              <a:rPr lang="es-MX" sz="1600" b="1" dirty="0" smtClean="0">
                <a:solidFill>
                  <a:schemeClr val="tx1"/>
                </a:solidFill>
              </a:rPr>
              <a:t> </a:t>
            </a:r>
            <a:r>
              <a:rPr lang="es-MX" sz="1600" dirty="0" smtClean="0">
                <a:solidFill>
                  <a:schemeClr val="tx1"/>
                </a:solidFill>
              </a:rPr>
              <a:t>Además deberá 	referenciar estos pendientes en el formato 3.1</a:t>
            </a:r>
          </a:p>
          <a:p>
            <a:pPr marL="609600" indent="-609600" algn="just">
              <a:buFont typeface="Wingdings 2" pitchFamily="18" charset="2"/>
              <a:buNone/>
            </a:pPr>
            <a:endParaRPr lang="es-ES" sz="1600" dirty="0" smtClean="0">
              <a:solidFill>
                <a:srgbClr val="663300"/>
              </a:solidFill>
            </a:endParaRPr>
          </a:p>
          <a:p>
            <a:pPr marL="609600" indent="-609600" algn="just" eaLnBrk="1" hangingPunct="1">
              <a:lnSpc>
                <a:spcPct val="80000"/>
              </a:lnSpc>
              <a:buClr>
                <a:schemeClr val="tx1"/>
              </a:buClr>
              <a:buFontTx/>
              <a:buAutoNum type="arabicPeriod" startAt="10"/>
            </a:pPr>
            <a:endParaRPr lang="es-ES" sz="1600" dirty="0" smtClean="0">
              <a:solidFill>
                <a:srgbClr val="663300"/>
              </a:solidFill>
            </a:endParaRPr>
          </a:p>
        </p:txBody>
      </p:sp>
      <p:sp>
        <p:nvSpPr>
          <p:cNvPr id="65538" name="5 Marcador de número de diapositiva"/>
          <p:cNvSpPr>
            <a:spLocks noGrp="1"/>
          </p:cNvSpPr>
          <p:nvPr>
            <p:ph type="sldNum" sz="quarter" idx="12"/>
          </p:nvPr>
        </p:nvSpPr>
        <p:spPr bwMode="auto">
          <a:noFill/>
          <a:ln>
            <a:miter lim="800000"/>
            <a:headEnd/>
            <a:tailEnd/>
          </a:ln>
        </p:spPr>
        <p:txBody>
          <a:bodyPr/>
          <a:lstStyle/>
          <a:p>
            <a:fld id="{CDE01494-7AE4-40F8-B604-F9CE145D30F3}" type="slidenum">
              <a:rPr lang="es-ES" smtClean="0"/>
              <a:pPr/>
              <a:t>53</a:t>
            </a:fld>
            <a:endParaRPr lang="es-ES" smtClean="0"/>
          </a:p>
        </p:txBody>
      </p:sp>
      <p:sp>
        <p:nvSpPr>
          <p:cNvPr id="65540" name="Rectangle 2"/>
          <p:cNvSpPr>
            <a:spLocks/>
          </p:cNvSpPr>
          <p:nvPr/>
        </p:nvSpPr>
        <p:spPr bwMode="auto">
          <a:xfrm>
            <a:off x="3059832" y="476250"/>
            <a:ext cx="3672408" cy="719138"/>
          </a:xfrm>
          <a:prstGeom prst="rect">
            <a:avLst/>
          </a:prstGeom>
          <a:noFill/>
          <a:ln w="9525">
            <a:noFill/>
            <a:miter lim="800000"/>
            <a:headEnd/>
            <a:tailEnd/>
          </a:ln>
        </p:spPr>
        <p:txBody>
          <a:bodyPr/>
          <a:lstStyle/>
          <a:p>
            <a:pPr marL="365125" indent="-282575" algn="ctr">
              <a:lnSpc>
                <a:spcPct val="80000"/>
              </a:lnSpc>
              <a:spcBef>
                <a:spcPts val="600"/>
              </a:spcBef>
              <a:buClr>
                <a:schemeClr val="accent1"/>
              </a:buClr>
              <a:buSzPct val="80000"/>
              <a:buFont typeface="Wingdings 2" pitchFamily="18" charset="2"/>
              <a:buNone/>
            </a:pPr>
            <a:r>
              <a:rPr lang="es-MX" b="1" dirty="0">
                <a:latin typeface="Calibri" pitchFamily="34" charset="0"/>
              </a:rPr>
              <a:t>FORMATO No. 3.2</a:t>
            </a:r>
          </a:p>
          <a:p>
            <a:pPr marL="365125" indent="-282575" algn="ctr">
              <a:lnSpc>
                <a:spcPct val="80000"/>
              </a:lnSpc>
              <a:spcBef>
                <a:spcPts val="600"/>
              </a:spcBef>
              <a:buClr>
                <a:schemeClr val="accent1"/>
              </a:buClr>
              <a:buSzPct val="80000"/>
              <a:buFont typeface="Wingdings 2" pitchFamily="18" charset="2"/>
              <a:buNone/>
            </a:pPr>
            <a:r>
              <a:rPr lang="es-MX" b="1" u="sng" dirty="0">
                <a:latin typeface="Calibri" pitchFamily="34" charset="0"/>
              </a:rPr>
              <a:t>INVENTARIO DE ACTIVOS FIJOS</a:t>
            </a:r>
          </a:p>
          <a:p>
            <a:pPr marL="365125" indent="-282575" algn="ctr">
              <a:lnSpc>
                <a:spcPct val="80000"/>
              </a:lnSpc>
              <a:spcBef>
                <a:spcPts val="600"/>
              </a:spcBef>
              <a:buClr>
                <a:schemeClr val="accent1"/>
              </a:buClr>
              <a:buSzPct val="80000"/>
              <a:buFont typeface="Wingdings 2" pitchFamily="18" charset="2"/>
              <a:buNone/>
            </a:pPr>
            <a:endParaRPr lang="es-MX" b="1" dirty="0">
              <a:solidFill>
                <a:srgbClr val="663300"/>
              </a:solidFill>
              <a:latin typeface="Calibri" pitchFamily="34" charset="0"/>
            </a:endParaRPr>
          </a:p>
          <a:p>
            <a:pPr marL="365125" indent="-282575" algn="just">
              <a:lnSpc>
                <a:spcPct val="80000"/>
              </a:lnSpc>
              <a:spcBef>
                <a:spcPts val="600"/>
              </a:spcBef>
              <a:buClr>
                <a:schemeClr val="accent1"/>
              </a:buClr>
              <a:buSzPct val="80000"/>
              <a:buFont typeface="Wingdings 2" pitchFamily="18" charset="2"/>
              <a:buNone/>
            </a:pPr>
            <a:r>
              <a:rPr lang="es-ES" b="1" dirty="0">
                <a:solidFill>
                  <a:srgbClr val="663300"/>
                </a:solidFill>
                <a:latin typeface="Calibri" pitchFamily="34" charset="0"/>
              </a:rPr>
              <a:t>        </a:t>
            </a:r>
            <a:endParaRPr lang="es-MX" sz="800" b="1" dirty="0">
              <a:solidFill>
                <a:srgbClr val="663300"/>
              </a:solidFill>
              <a:latin typeface="Calibri" pitchFamily="34" charset="0"/>
            </a:endParaRPr>
          </a:p>
        </p:txBody>
      </p:sp>
    </p:spTree>
  </p:cSld>
  <p:clrMapOvr>
    <a:masterClrMapping/>
  </p:clrMapOvr>
  <p:transition>
    <p:zoom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5 Marcador de número de diapositiva"/>
          <p:cNvSpPr>
            <a:spLocks noGrp="1"/>
          </p:cNvSpPr>
          <p:nvPr>
            <p:ph type="sldNum" sz="quarter" idx="12"/>
          </p:nvPr>
        </p:nvSpPr>
        <p:spPr bwMode="auto">
          <a:noFill/>
          <a:ln>
            <a:miter lim="800000"/>
            <a:headEnd/>
            <a:tailEnd/>
          </a:ln>
        </p:spPr>
        <p:txBody>
          <a:bodyPr/>
          <a:lstStyle/>
          <a:p>
            <a:fld id="{05CE802D-377A-4C6F-B490-49B624160D3F}" type="slidenum">
              <a:rPr lang="es-ES" smtClean="0"/>
              <a:pPr/>
              <a:t>54</a:t>
            </a:fld>
            <a:endParaRPr lang="es-ES" smtClean="0"/>
          </a:p>
        </p:txBody>
      </p:sp>
      <p:pic>
        <p:nvPicPr>
          <p:cNvPr id="66563" name="Picture 4"/>
          <p:cNvPicPr>
            <a:picLocks noChangeAspect="1" noChangeArrowheads="1"/>
          </p:cNvPicPr>
          <p:nvPr/>
        </p:nvPicPr>
        <p:blipFill>
          <a:blip r:embed="rId2" cstate="print"/>
          <a:srcRect/>
          <a:stretch>
            <a:fillRect/>
          </a:stretch>
        </p:blipFill>
        <p:spPr bwMode="auto">
          <a:xfrm>
            <a:off x="1071563" y="652463"/>
            <a:ext cx="8072437" cy="555307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p:cNvSpPr>
          <p:nvPr>
            <p:ph idx="1"/>
          </p:nvPr>
        </p:nvSpPr>
        <p:spPr>
          <a:xfrm>
            <a:off x="1042989" y="331788"/>
            <a:ext cx="6841380" cy="821119"/>
          </a:xfrm>
        </p:spPr>
        <p:txBody>
          <a:bodyPr>
            <a:noAutofit/>
          </a:bodyPr>
          <a:lstStyle/>
          <a:p>
            <a:pPr algn="ctr" eaLnBrk="1" hangingPunct="1">
              <a:lnSpc>
                <a:spcPct val="80000"/>
              </a:lnSpc>
              <a:buFont typeface="Wingdings 2" pitchFamily="18" charset="2"/>
              <a:buNone/>
            </a:pPr>
            <a:r>
              <a:rPr lang="es-MX" sz="1800" b="1" dirty="0" smtClean="0">
                <a:solidFill>
                  <a:schemeClr val="tx1"/>
                </a:solidFill>
                <a:latin typeface="Calibri" pitchFamily="34" charset="0"/>
              </a:rPr>
              <a:t>FORMATO No. 3.3</a:t>
            </a:r>
          </a:p>
          <a:p>
            <a:pPr algn="ctr" eaLnBrk="1" hangingPunct="1">
              <a:lnSpc>
                <a:spcPct val="80000"/>
              </a:lnSpc>
              <a:buFont typeface="Wingdings 2" pitchFamily="18" charset="2"/>
              <a:buNone/>
            </a:pPr>
            <a:r>
              <a:rPr lang="es-MX" sz="1800" b="1" u="sng" dirty="0" smtClean="0">
                <a:solidFill>
                  <a:schemeClr val="tx1"/>
                </a:solidFill>
                <a:latin typeface="Calibri" pitchFamily="34" charset="0"/>
              </a:rPr>
              <a:t>EQUIPO DE TRANSPORTE</a:t>
            </a:r>
          </a:p>
          <a:p>
            <a:pPr algn="ctr" eaLnBrk="1" hangingPunct="1">
              <a:lnSpc>
                <a:spcPct val="80000"/>
              </a:lnSpc>
              <a:buFont typeface="Wingdings 2" pitchFamily="18" charset="2"/>
              <a:buNone/>
            </a:pPr>
            <a:endParaRPr lang="es-MX" sz="1800" b="1" dirty="0" smtClean="0">
              <a:solidFill>
                <a:srgbClr val="663300"/>
              </a:solidFill>
              <a:latin typeface="Calibri" pitchFamily="34" charset="0"/>
            </a:endParaRPr>
          </a:p>
          <a:p>
            <a:pPr algn="just" eaLnBrk="1" hangingPunct="1">
              <a:lnSpc>
                <a:spcPct val="80000"/>
              </a:lnSpc>
              <a:buFont typeface="Wingdings 2" pitchFamily="18" charset="2"/>
              <a:buNone/>
            </a:pPr>
            <a:r>
              <a:rPr lang="es-MX" sz="1800" b="1" dirty="0" smtClean="0">
                <a:solidFill>
                  <a:srgbClr val="663300"/>
                </a:solidFill>
                <a:latin typeface="Calibri" pitchFamily="34" charset="0"/>
              </a:rPr>
              <a:t>         </a:t>
            </a:r>
            <a:endParaRPr lang="es-ES" sz="1800" dirty="0" smtClean="0">
              <a:solidFill>
                <a:srgbClr val="663300"/>
              </a:solidFill>
              <a:latin typeface="Calibri" pitchFamily="34" charset="0"/>
            </a:endParaRPr>
          </a:p>
        </p:txBody>
      </p:sp>
      <p:sp>
        <p:nvSpPr>
          <p:cNvPr id="67586" name="5 Marcador de número de diapositiva"/>
          <p:cNvSpPr>
            <a:spLocks noGrp="1"/>
          </p:cNvSpPr>
          <p:nvPr>
            <p:ph type="sldNum" sz="quarter" idx="12"/>
          </p:nvPr>
        </p:nvSpPr>
        <p:spPr bwMode="auto">
          <a:noFill/>
          <a:ln>
            <a:miter lim="800000"/>
            <a:headEnd/>
            <a:tailEnd/>
          </a:ln>
        </p:spPr>
        <p:txBody>
          <a:bodyPr/>
          <a:lstStyle/>
          <a:p>
            <a:fld id="{663E6A58-C824-4F93-BF29-2D814F6D28D7}" type="slidenum">
              <a:rPr lang="es-ES" smtClean="0"/>
              <a:pPr/>
              <a:t>55</a:t>
            </a:fld>
            <a:endParaRPr lang="es-ES" smtClean="0"/>
          </a:p>
        </p:txBody>
      </p:sp>
      <p:sp>
        <p:nvSpPr>
          <p:cNvPr id="67588" name="Text Box 3"/>
          <p:cNvSpPr txBox="1">
            <a:spLocks noChangeArrowheads="1"/>
          </p:cNvSpPr>
          <p:nvPr/>
        </p:nvSpPr>
        <p:spPr bwMode="auto">
          <a:xfrm>
            <a:off x="1042989" y="1214439"/>
            <a:ext cx="7777483" cy="4093428"/>
          </a:xfrm>
          <a:prstGeom prst="rect">
            <a:avLst/>
          </a:prstGeom>
          <a:noFill/>
          <a:ln w="9525">
            <a:noFill/>
            <a:miter lim="800000"/>
            <a:headEnd/>
            <a:tailEnd/>
          </a:ln>
        </p:spPr>
        <p:txBody>
          <a:bodyPr wrap="square">
            <a:spAutoFit/>
          </a:bodyPr>
          <a:lstStyle/>
          <a:p>
            <a:pPr algn="just"/>
            <a:endParaRPr lang="es-MX" sz="1600" b="1" dirty="0" smtClean="0">
              <a:latin typeface="Gill Sans MT" pitchFamily="34" charset="0"/>
            </a:endParaRPr>
          </a:p>
          <a:p>
            <a:pPr algn="just"/>
            <a:r>
              <a:rPr lang="es-MX" sz="1600" b="1" dirty="0" smtClean="0">
                <a:latin typeface="Gill Sans MT" pitchFamily="34" charset="0"/>
              </a:rPr>
              <a:t>Este Formato contiene la información de todos </a:t>
            </a:r>
            <a:r>
              <a:rPr lang="es-MX" sz="1600" b="1" dirty="0">
                <a:latin typeface="Gill Sans MT" pitchFamily="34" charset="0"/>
              </a:rPr>
              <a:t>los vehículos oficiales (automóviles, autobuses, motocicletas, vehículos de vigilancia, lanchas, etc.), asignados a la Entidad o Dependencia, Unidad, Área o Proyecto </a:t>
            </a:r>
            <a:r>
              <a:rPr lang="es-ES" sz="1600" b="1" dirty="0">
                <a:latin typeface="Gill Sans MT" pitchFamily="34" charset="0"/>
              </a:rPr>
              <a:t>que integra el expediente</a:t>
            </a:r>
            <a:r>
              <a:rPr lang="es-MX" sz="1600" b="1" dirty="0">
                <a:latin typeface="Gill Sans MT" pitchFamily="34" charset="0"/>
              </a:rPr>
              <a:t>.</a:t>
            </a:r>
            <a:r>
              <a:rPr lang="es-MX" sz="1600" dirty="0">
                <a:latin typeface="Gill Sans MT" pitchFamily="34" charset="0"/>
              </a:rPr>
              <a:t> </a:t>
            </a:r>
            <a:r>
              <a:rPr lang="es-ES" sz="1600" b="1" dirty="0">
                <a:latin typeface="Gill Sans MT" pitchFamily="34" charset="0"/>
              </a:rPr>
              <a:t>El inventario de equipo de transporte se </a:t>
            </a:r>
            <a:r>
              <a:rPr lang="es-ES" sz="1600" b="1" dirty="0" smtClean="0">
                <a:latin typeface="Gill Sans MT" pitchFamily="34" charset="0"/>
              </a:rPr>
              <a:t>descarga por el Auditor asignado a la Entrega Recepción, conforme a los datos registrados en el SICI. </a:t>
            </a:r>
          </a:p>
          <a:p>
            <a:pPr algn="just"/>
            <a:endParaRPr lang="es-ES" sz="1600" b="1" dirty="0">
              <a:latin typeface="Gill Sans MT" pitchFamily="34" charset="0"/>
            </a:endParaRPr>
          </a:p>
          <a:p>
            <a:pPr algn="just"/>
            <a:r>
              <a:rPr lang="es-ES" sz="1600" b="1" dirty="0">
                <a:latin typeface="Gill Sans MT" pitchFamily="34" charset="0"/>
              </a:rPr>
              <a:t>TIPO DE VEHÍCULO</a:t>
            </a:r>
            <a:r>
              <a:rPr lang="es-ES" sz="1600" b="1" dirty="0" smtClean="0">
                <a:latin typeface="Gill Sans MT" pitchFamily="34" charset="0"/>
              </a:rPr>
              <a:t>.</a:t>
            </a:r>
            <a:r>
              <a:rPr lang="es-ES" sz="1600" dirty="0">
                <a:latin typeface="Gill Sans MT" pitchFamily="34" charset="0"/>
              </a:rPr>
              <a:t> Esta información se descarga automáticamente del SICI. </a:t>
            </a:r>
          </a:p>
          <a:p>
            <a:pPr algn="just"/>
            <a:endParaRPr lang="es-MX" sz="900" b="1" dirty="0">
              <a:latin typeface="Gill Sans MT" pitchFamily="34" charset="0"/>
            </a:endParaRPr>
          </a:p>
          <a:p>
            <a:pPr algn="just"/>
            <a:r>
              <a:rPr lang="es-ES" sz="1600" dirty="0" smtClean="0">
                <a:latin typeface="Gill Sans MT" pitchFamily="34" charset="0"/>
              </a:rPr>
              <a:t> </a:t>
            </a:r>
            <a:endParaRPr lang="es-MX" sz="1600" b="1" dirty="0">
              <a:latin typeface="Gill Sans MT" pitchFamily="34" charset="0"/>
            </a:endParaRPr>
          </a:p>
          <a:p>
            <a:pPr algn="just"/>
            <a:r>
              <a:rPr lang="es-MX" sz="1600" b="1" dirty="0">
                <a:latin typeface="Gill Sans MT" pitchFamily="34" charset="0"/>
              </a:rPr>
              <a:t>MARCA.</a:t>
            </a:r>
            <a:r>
              <a:rPr lang="es-MX" sz="1600" dirty="0">
                <a:latin typeface="Gill Sans MT" pitchFamily="34" charset="0"/>
              </a:rPr>
              <a:t> </a:t>
            </a:r>
            <a:r>
              <a:rPr lang="es-ES" sz="1600" dirty="0">
                <a:latin typeface="Gill Sans MT" pitchFamily="34" charset="0"/>
              </a:rPr>
              <a:t>Esta información se descarga automáticamente del SICI. </a:t>
            </a:r>
          </a:p>
          <a:p>
            <a:pPr algn="just"/>
            <a:endParaRPr lang="es-MX" sz="900" b="1" dirty="0">
              <a:latin typeface="Gill Sans MT" pitchFamily="34" charset="0"/>
            </a:endParaRPr>
          </a:p>
          <a:p>
            <a:pPr algn="just"/>
            <a:endParaRPr lang="es-MX" sz="1600" b="1" dirty="0">
              <a:latin typeface="Gill Sans MT" pitchFamily="34" charset="0"/>
            </a:endParaRPr>
          </a:p>
          <a:p>
            <a:pPr algn="just"/>
            <a:r>
              <a:rPr lang="es-MX" sz="1600" b="1" dirty="0">
                <a:latin typeface="Gill Sans MT" pitchFamily="34" charset="0"/>
              </a:rPr>
              <a:t>AÑO.</a:t>
            </a:r>
            <a:r>
              <a:rPr lang="es-MX" sz="1600" dirty="0">
                <a:latin typeface="Gill Sans MT" pitchFamily="34" charset="0"/>
              </a:rPr>
              <a:t> </a:t>
            </a:r>
            <a:r>
              <a:rPr lang="es-ES" sz="1600" dirty="0">
                <a:latin typeface="Gill Sans MT" pitchFamily="34" charset="0"/>
              </a:rPr>
              <a:t>Esta información se descarga automáticamente del SICI. </a:t>
            </a:r>
          </a:p>
          <a:p>
            <a:pPr algn="just"/>
            <a:endParaRPr lang="es-MX" sz="900" b="1" dirty="0">
              <a:latin typeface="Gill Sans MT" pitchFamily="34" charset="0"/>
            </a:endParaRPr>
          </a:p>
          <a:p>
            <a:pPr algn="just"/>
            <a:endParaRPr lang="es-MX" sz="1600" b="1" dirty="0">
              <a:latin typeface="Gill Sans MT" pitchFamily="34" charset="0"/>
            </a:endParaRPr>
          </a:p>
          <a:p>
            <a:pPr algn="just"/>
            <a:r>
              <a:rPr lang="es-MX" sz="1600" b="1" dirty="0">
                <a:latin typeface="Gill Sans MT" pitchFamily="34" charset="0"/>
              </a:rPr>
              <a:t>PLACAS O MATRÍCULA. </a:t>
            </a:r>
            <a:r>
              <a:rPr lang="es-ES" sz="1600" dirty="0">
                <a:latin typeface="Gill Sans MT" pitchFamily="34" charset="0"/>
              </a:rPr>
              <a:t>Esta información se descarga automáticamente del SICI. </a:t>
            </a:r>
          </a:p>
          <a:p>
            <a:pPr algn="just"/>
            <a:endParaRPr lang="es-MX" sz="900" b="1" dirty="0">
              <a:latin typeface="Gill Sans MT" pitchFamily="34" charset="0"/>
            </a:endParaRPr>
          </a:p>
        </p:txBody>
      </p:sp>
    </p:spTree>
  </p:cSld>
  <p:clrMapOvr>
    <a:masterClrMapping/>
  </p:clrMapOvr>
  <p:transition>
    <p:zoom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p:cNvSpPr>
          <p:nvPr>
            <p:ph idx="1"/>
          </p:nvPr>
        </p:nvSpPr>
        <p:spPr>
          <a:xfrm>
            <a:off x="1042989" y="620713"/>
            <a:ext cx="7417444" cy="864071"/>
          </a:xfrm>
        </p:spPr>
        <p:txBody>
          <a:bodyPr>
            <a:noAutofit/>
          </a:bodyPr>
          <a:lstStyle/>
          <a:p>
            <a:pPr algn="ctr" eaLnBrk="1" hangingPunct="1">
              <a:lnSpc>
                <a:spcPct val="80000"/>
              </a:lnSpc>
              <a:buFont typeface="Wingdings 2" pitchFamily="18" charset="2"/>
              <a:buNone/>
            </a:pPr>
            <a:r>
              <a:rPr lang="es-MX" sz="1800" b="1" dirty="0" smtClean="0">
                <a:solidFill>
                  <a:schemeClr val="tx1"/>
                </a:solidFill>
                <a:latin typeface="Calibri" pitchFamily="34" charset="0"/>
              </a:rPr>
              <a:t>FORMATO No. 3.3</a:t>
            </a:r>
          </a:p>
          <a:p>
            <a:pPr algn="ctr" eaLnBrk="1" hangingPunct="1">
              <a:lnSpc>
                <a:spcPct val="30000"/>
              </a:lnSpc>
              <a:buFont typeface="Wingdings 2" pitchFamily="18" charset="2"/>
              <a:buNone/>
            </a:pPr>
            <a:endParaRPr lang="es-MX" sz="1800" b="1" dirty="0" smtClean="0">
              <a:solidFill>
                <a:schemeClr val="tx1"/>
              </a:solidFill>
              <a:latin typeface="Calibri" pitchFamily="34" charset="0"/>
            </a:endParaRPr>
          </a:p>
          <a:p>
            <a:pPr algn="ctr" eaLnBrk="1" hangingPunct="1">
              <a:lnSpc>
                <a:spcPct val="80000"/>
              </a:lnSpc>
              <a:buFont typeface="Wingdings 2" pitchFamily="18" charset="2"/>
              <a:buNone/>
            </a:pPr>
            <a:r>
              <a:rPr lang="es-MX" sz="1800" b="1" u="sng" dirty="0" smtClean="0">
                <a:solidFill>
                  <a:schemeClr val="tx1"/>
                </a:solidFill>
                <a:latin typeface="Calibri" pitchFamily="34" charset="0"/>
              </a:rPr>
              <a:t>EQUIPO DE TRANSPORTE</a:t>
            </a:r>
          </a:p>
          <a:p>
            <a:pPr algn="ctr" eaLnBrk="1" hangingPunct="1">
              <a:lnSpc>
                <a:spcPct val="80000"/>
              </a:lnSpc>
              <a:buFont typeface="Wingdings 2" pitchFamily="18" charset="2"/>
              <a:buNone/>
            </a:pPr>
            <a:endParaRPr lang="es-MX" sz="1800" b="1" dirty="0" smtClean="0">
              <a:solidFill>
                <a:srgbClr val="663300"/>
              </a:solidFill>
              <a:latin typeface="Calibri" pitchFamily="34" charset="0"/>
            </a:endParaRPr>
          </a:p>
          <a:p>
            <a:pPr algn="just" eaLnBrk="1" hangingPunct="1">
              <a:lnSpc>
                <a:spcPct val="80000"/>
              </a:lnSpc>
              <a:buFont typeface="Wingdings 2" pitchFamily="18" charset="2"/>
              <a:buNone/>
            </a:pPr>
            <a:r>
              <a:rPr lang="es-MX" sz="1800" b="1" dirty="0" smtClean="0">
                <a:solidFill>
                  <a:srgbClr val="663300"/>
                </a:solidFill>
                <a:latin typeface="Calibri" pitchFamily="34" charset="0"/>
              </a:rPr>
              <a:t>         </a:t>
            </a:r>
            <a:endParaRPr lang="es-ES" sz="1800" dirty="0" smtClean="0">
              <a:solidFill>
                <a:srgbClr val="663300"/>
              </a:solidFill>
              <a:latin typeface="Calibri" pitchFamily="34" charset="0"/>
            </a:endParaRPr>
          </a:p>
        </p:txBody>
      </p:sp>
      <p:sp>
        <p:nvSpPr>
          <p:cNvPr id="68610" name="5 Marcador de número de diapositiva"/>
          <p:cNvSpPr>
            <a:spLocks noGrp="1"/>
          </p:cNvSpPr>
          <p:nvPr>
            <p:ph type="sldNum" sz="quarter" idx="12"/>
          </p:nvPr>
        </p:nvSpPr>
        <p:spPr bwMode="auto">
          <a:noFill/>
          <a:ln>
            <a:miter lim="800000"/>
            <a:headEnd/>
            <a:tailEnd/>
          </a:ln>
        </p:spPr>
        <p:txBody>
          <a:bodyPr/>
          <a:lstStyle/>
          <a:p>
            <a:fld id="{42025843-910E-432E-A47A-99185D1B8AA6}" type="slidenum">
              <a:rPr lang="es-ES" smtClean="0"/>
              <a:pPr/>
              <a:t>56</a:t>
            </a:fld>
            <a:endParaRPr lang="es-ES" smtClean="0"/>
          </a:p>
        </p:txBody>
      </p:sp>
      <p:sp>
        <p:nvSpPr>
          <p:cNvPr id="68612" name="Text Box 3"/>
          <p:cNvSpPr txBox="1">
            <a:spLocks noChangeArrowheads="1"/>
          </p:cNvSpPr>
          <p:nvPr/>
        </p:nvSpPr>
        <p:spPr bwMode="auto">
          <a:xfrm>
            <a:off x="1143000" y="1643063"/>
            <a:ext cx="7848600" cy="3954929"/>
          </a:xfrm>
          <a:prstGeom prst="rect">
            <a:avLst/>
          </a:prstGeom>
          <a:noFill/>
          <a:ln w="9525">
            <a:noFill/>
            <a:miter lim="800000"/>
            <a:headEnd/>
            <a:tailEnd/>
          </a:ln>
        </p:spPr>
        <p:txBody>
          <a:bodyPr>
            <a:spAutoFit/>
          </a:bodyPr>
          <a:lstStyle/>
          <a:p>
            <a:pPr algn="just"/>
            <a:r>
              <a:rPr lang="es-MX" sz="1600" b="1" dirty="0">
                <a:latin typeface="Gill Sans MT" pitchFamily="34" charset="0"/>
              </a:rPr>
              <a:t>NÚMERO DE CONTROL.</a:t>
            </a:r>
            <a:r>
              <a:rPr lang="es-MX" sz="1600" dirty="0">
                <a:latin typeface="Gill Sans MT" pitchFamily="34" charset="0"/>
              </a:rPr>
              <a:t> </a:t>
            </a:r>
            <a:r>
              <a:rPr lang="es-ES" sz="1600" dirty="0">
                <a:latin typeface="Gill Sans MT" pitchFamily="34" charset="0"/>
              </a:rPr>
              <a:t>Esta información se descarga automáticamente del SICI. </a:t>
            </a:r>
          </a:p>
          <a:p>
            <a:pPr algn="just"/>
            <a:endParaRPr lang="es-MX" sz="900" b="1" dirty="0">
              <a:latin typeface="Gill Sans MT" pitchFamily="34" charset="0"/>
            </a:endParaRPr>
          </a:p>
          <a:p>
            <a:pPr algn="just"/>
            <a:endParaRPr lang="es-MX" sz="1600" b="1" dirty="0">
              <a:latin typeface="Gill Sans MT" pitchFamily="34" charset="0"/>
            </a:endParaRPr>
          </a:p>
          <a:p>
            <a:pPr algn="just"/>
            <a:r>
              <a:rPr lang="es-MX" sz="1600" b="1" dirty="0">
                <a:latin typeface="Gill Sans MT" pitchFamily="34" charset="0"/>
              </a:rPr>
              <a:t>RESPONSABLE DE SU RESGUARDO.</a:t>
            </a:r>
            <a:r>
              <a:rPr lang="es-MX" sz="1600" dirty="0">
                <a:latin typeface="Gill Sans MT" pitchFamily="34" charset="0"/>
              </a:rPr>
              <a:t> </a:t>
            </a:r>
            <a:r>
              <a:rPr lang="es-ES" sz="1600" dirty="0">
                <a:latin typeface="Gill Sans MT" pitchFamily="34" charset="0"/>
              </a:rPr>
              <a:t>Esta información se descarga automáticamente del SICI. </a:t>
            </a:r>
          </a:p>
          <a:p>
            <a:pPr algn="just"/>
            <a:endParaRPr lang="es-MX" sz="900" b="1" dirty="0">
              <a:latin typeface="Gill Sans MT" pitchFamily="34" charset="0"/>
            </a:endParaRPr>
          </a:p>
          <a:p>
            <a:pPr algn="just"/>
            <a:endParaRPr lang="es-MX" sz="1600" b="1" dirty="0">
              <a:latin typeface="Gill Sans MT" pitchFamily="34" charset="0"/>
            </a:endParaRPr>
          </a:p>
          <a:p>
            <a:pPr algn="just"/>
            <a:r>
              <a:rPr lang="es-MX" sz="1600" b="1" dirty="0">
                <a:latin typeface="Gill Sans MT" pitchFamily="34" charset="0"/>
              </a:rPr>
              <a:t>CÓDIGO DEL RESGUARDANTE. </a:t>
            </a:r>
            <a:r>
              <a:rPr lang="es-ES" sz="1600" dirty="0">
                <a:latin typeface="Gill Sans MT" pitchFamily="34" charset="0"/>
              </a:rPr>
              <a:t>Esta información se descarga automáticamente del SICI. </a:t>
            </a:r>
          </a:p>
          <a:p>
            <a:pPr algn="just"/>
            <a:endParaRPr lang="es-MX" sz="900" b="1" dirty="0">
              <a:latin typeface="Gill Sans MT" pitchFamily="34" charset="0"/>
            </a:endParaRPr>
          </a:p>
          <a:p>
            <a:pPr algn="just"/>
            <a:endParaRPr lang="es-MX" sz="1600" b="1" dirty="0">
              <a:solidFill>
                <a:srgbClr val="663300"/>
              </a:solidFill>
              <a:latin typeface="Gill Sans MT" pitchFamily="34" charset="0"/>
            </a:endParaRPr>
          </a:p>
          <a:p>
            <a:pPr algn="just"/>
            <a:r>
              <a:rPr lang="es-MX" sz="1600" b="1" dirty="0" smtClean="0">
                <a:latin typeface="Gill Sans MT" pitchFamily="34" charset="0"/>
              </a:rPr>
              <a:t>Nota: </a:t>
            </a:r>
            <a:r>
              <a:rPr lang="es-MX" sz="1600" dirty="0"/>
              <a:t>En caso de que la Entidad o Dependencia cuente con </a:t>
            </a:r>
            <a:r>
              <a:rPr lang="es-MX" sz="1600" dirty="0" smtClean="0"/>
              <a:t>Equipo de Transporte </a:t>
            </a:r>
            <a:r>
              <a:rPr lang="es-MX" sz="1600" dirty="0"/>
              <a:t>pendientes o en trámite de alta en el sistema de Control Patrimonial de la Universidad, deberá relacionarlos y anexar al Acta, especificando que se encuentra en proceso su registro.</a:t>
            </a:r>
            <a:r>
              <a:rPr lang="es-MX" sz="1600" b="1" dirty="0"/>
              <a:t> </a:t>
            </a:r>
            <a:r>
              <a:rPr lang="es-MX" sz="1600" dirty="0"/>
              <a:t>Además deberá referenciar estos pendientes en el formato 3.1</a:t>
            </a:r>
          </a:p>
          <a:p>
            <a:pPr algn="just"/>
            <a:endParaRPr lang="es-ES" sz="1600" dirty="0">
              <a:solidFill>
                <a:srgbClr val="663300"/>
              </a:solidFill>
              <a:latin typeface="Gill Sans MT" pitchFamily="34" charset="0"/>
            </a:endParaRPr>
          </a:p>
        </p:txBody>
      </p:sp>
    </p:spTree>
  </p:cSld>
  <p:clrMapOvr>
    <a:masterClrMapping/>
  </p:clrMapOvr>
  <p:transition>
    <p:zoom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5 Marcador de número de diapositiva"/>
          <p:cNvSpPr>
            <a:spLocks noGrp="1"/>
          </p:cNvSpPr>
          <p:nvPr>
            <p:ph type="sldNum" sz="quarter" idx="12"/>
          </p:nvPr>
        </p:nvSpPr>
        <p:spPr bwMode="auto">
          <a:noFill/>
          <a:ln>
            <a:miter lim="800000"/>
            <a:headEnd/>
            <a:tailEnd/>
          </a:ln>
        </p:spPr>
        <p:txBody>
          <a:bodyPr/>
          <a:lstStyle/>
          <a:p>
            <a:fld id="{4F4FFE3B-61A7-460F-A66D-5BFD8E04AC7C}" type="slidenum">
              <a:rPr lang="es-ES" smtClean="0"/>
              <a:pPr/>
              <a:t>57</a:t>
            </a:fld>
            <a:endParaRPr lang="es-ES" smtClean="0"/>
          </a:p>
        </p:txBody>
      </p:sp>
      <p:pic>
        <p:nvPicPr>
          <p:cNvPr id="69635" name="Picture 4"/>
          <p:cNvPicPr>
            <a:picLocks noChangeAspect="1" noChangeArrowheads="1"/>
          </p:cNvPicPr>
          <p:nvPr/>
        </p:nvPicPr>
        <p:blipFill>
          <a:blip r:embed="rId2" cstate="print"/>
          <a:srcRect/>
          <a:stretch>
            <a:fillRect/>
          </a:stretch>
        </p:blipFill>
        <p:spPr bwMode="auto">
          <a:xfrm>
            <a:off x="1071563" y="619125"/>
            <a:ext cx="8072437" cy="56197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p:cNvSpPr>
          <p:nvPr>
            <p:ph idx="1"/>
          </p:nvPr>
        </p:nvSpPr>
        <p:spPr>
          <a:xfrm>
            <a:off x="2411760" y="260350"/>
            <a:ext cx="5184576" cy="720725"/>
          </a:xfrm>
        </p:spPr>
        <p:txBody>
          <a:bodyPr>
            <a:noAutofit/>
          </a:bodyPr>
          <a:lstStyle/>
          <a:p>
            <a:pPr algn="ctr" eaLnBrk="1" hangingPunct="1">
              <a:lnSpc>
                <a:spcPct val="80000"/>
              </a:lnSpc>
              <a:buFont typeface="Wingdings 2" pitchFamily="18" charset="2"/>
              <a:buNone/>
            </a:pPr>
            <a:r>
              <a:rPr lang="es-MX" sz="1800" b="1" dirty="0" smtClean="0">
                <a:solidFill>
                  <a:schemeClr val="tx1"/>
                </a:solidFill>
                <a:latin typeface="Calibri" pitchFamily="34" charset="0"/>
              </a:rPr>
              <a:t>FORMATO No. 3.4</a:t>
            </a:r>
          </a:p>
          <a:p>
            <a:pPr algn="ctr" eaLnBrk="1" hangingPunct="1">
              <a:lnSpc>
                <a:spcPct val="80000"/>
              </a:lnSpc>
              <a:buFont typeface="Wingdings 2" pitchFamily="18" charset="2"/>
              <a:buNone/>
            </a:pPr>
            <a:r>
              <a:rPr lang="es-MX" sz="1800" b="1" u="sng" dirty="0" smtClean="0">
                <a:solidFill>
                  <a:schemeClr val="tx1"/>
                </a:solidFill>
                <a:latin typeface="Calibri" pitchFamily="34" charset="0"/>
              </a:rPr>
              <a:t>INVENTARIO DE  SEMOVIENTES</a:t>
            </a:r>
          </a:p>
          <a:p>
            <a:pPr algn="ctr" eaLnBrk="1" hangingPunct="1">
              <a:lnSpc>
                <a:spcPct val="80000"/>
              </a:lnSpc>
              <a:buFont typeface="Wingdings 2" pitchFamily="18" charset="2"/>
              <a:buNone/>
            </a:pPr>
            <a:endParaRPr lang="es-MX" sz="1800" b="1" dirty="0" smtClean="0">
              <a:solidFill>
                <a:srgbClr val="663300"/>
              </a:solidFill>
              <a:latin typeface="Calibri" pitchFamily="34" charset="0"/>
            </a:endParaRPr>
          </a:p>
          <a:p>
            <a:pPr algn="just" eaLnBrk="1" hangingPunct="1">
              <a:lnSpc>
                <a:spcPct val="80000"/>
              </a:lnSpc>
              <a:buFont typeface="Wingdings 2" pitchFamily="18" charset="2"/>
              <a:buNone/>
            </a:pPr>
            <a:r>
              <a:rPr lang="es-MX" sz="1800" b="1" dirty="0" smtClean="0">
                <a:solidFill>
                  <a:srgbClr val="663300"/>
                </a:solidFill>
                <a:latin typeface="Calibri" pitchFamily="34" charset="0"/>
              </a:rPr>
              <a:t>         </a:t>
            </a:r>
            <a:endParaRPr lang="es-ES" sz="1800" dirty="0" smtClean="0">
              <a:solidFill>
                <a:srgbClr val="663300"/>
              </a:solidFill>
              <a:latin typeface="Calibri" pitchFamily="34" charset="0"/>
            </a:endParaRPr>
          </a:p>
        </p:txBody>
      </p:sp>
      <p:sp>
        <p:nvSpPr>
          <p:cNvPr id="70658" name="5 Marcador de número de diapositiva"/>
          <p:cNvSpPr>
            <a:spLocks noGrp="1"/>
          </p:cNvSpPr>
          <p:nvPr>
            <p:ph type="sldNum" sz="quarter" idx="12"/>
          </p:nvPr>
        </p:nvSpPr>
        <p:spPr bwMode="auto">
          <a:noFill/>
          <a:ln>
            <a:miter lim="800000"/>
            <a:headEnd/>
            <a:tailEnd/>
          </a:ln>
        </p:spPr>
        <p:txBody>
          <a:bodyPr/>
          <a:lstStyle/>
          <a:p>
            <a:fld id="{9BF43CCF-FCA7-4F57-8A3E-D230DC1D1862}" type="slidenum">
              <a:rPr lang="es-ES" smtClean="0"/>
              <a:pPr/>
              <a:t>58</a:t>
            </a:fld>
            <a:endParaRPr lang="es-ES" smtClean="0"/>
          </a:p>
        </p:txBody>
      </p:sp>
      <p:sp>
        <p:nvSpPr>
          <p:cNvPr id="70660" name="Text Box 3"/>
          <p:cNvSpPr txBox="1">
            <a:spLocks noChangeArrowheads="1"/>
          </p:cNvSpPr>
          <p:nvPr/>
        </p:nvSpPr>
        <p:spPr bwMode="auto">
          <a:xfrm>
            <a:off x="1093095" y="1268760"/>
            <a:ext cx="7416998" cy="5539978"/>
          </a:xfrm>
          <a:prstGeom prst="rect">
            <a:avLst/>
          </a:prstGeom>
          <a:noFill/>
          <a:ln w="9525">
            <a:noFill/>
            <a:miter lim="800000"/>
            <a:headEnd/>
            <a:tailEnd/>
          </a:ln>
        </p:spPr>
        <p:txBody>
          <a:bodyPr wrap="square">
            <a:spAutoFit/>
          </a:bodyPr>
          <a:lstStyle/>
          <a:p>
            <a:pPr algn="just"/>
            <a:r>
              <a:rPr lang="es-MX" sz="1500" b="1" dirty="0">
                <a:latin typeface="Gill Sans MT" pitchFamily="34" charset="0"/>
              </a:rPr>
              <a:t>En este formato se </a:t>
            </a:r>
            <a:r>
              <a:rPr lang="es-MX" sz="1500" b="1" dirty="0" smtClean="0">
                <a:latin typeface="Gill Sans MT" pitchFamily="34" charset="0"/>
              </a:rPr>
              <a:t>registra </a:t>
            </a:r>
            <a:r>
              <a:rPr lang="es-MX" sz="1500" b="1" dirty="0">
                <a:latin typeface="Gill Sans MT" pitchFamily="34" charset="0"/>
              </a:rPr>
              <a:t>la información relativa a las existencias de </a:t>
            </a:r>
            <a:r>
              <a:rPr lang="es-MX" sz="1500" b="1" dirty="0" smtClean="0">
                <a:latin typeface="Gill Sans MT" pitchFamily="34" charset="0"/>
              </a:rPr>
              <a:t>semovientes (ganado) </a:t>
            </a:r>
            <a:r>
              <a:rPr lang="es-MX" sz="1500" b="1" dirty="0">
                <a:latin typeface="Gill Sans MT" pitchFamily="34" charset="0"/>
              </a:rPr>
              <a:t>con que cuenta la Entidad o Dependencia, Unidad, Área o Proyecto que integra el </a:t>
            </a:r>
            <a:r>
              <a:rPr lang="es-MX" sz="1500" b="1" dirty="0" smtClean="0">
                <a:latin typeface="Gill Sans MT" pitchFamily="34" charset="0"/>
              </a:rPr>
              <a:t>expediente.</a:t>
            </a:r>
            <a:endParaRPr lang="es-MX" sz="1500" b="1" dirty="0">
              <a:latin typeface="Gill Sans MT" pitchFamily="34" charset="0"/>
            </a:endParaRPr>
          </a:p>
          <a:p>
            <a:pPr algn="just"/>
            <a:endParaRPr lang="es-MX" sz="1500" b="1" dirty="0" smtClean="0">
              <a:latin typeface="Gill Sans MT" pitchFamily="34" charset="0"/>
            </a:endParaRPr>
          </a:p>
          <a:p>
            <a:pPr algn="just"/>
            <a:r>
              <a:rPr lang="es-MX" sz="1500" b="1" dirty="0" smtClean="0">
                <a:latin typeface="Gill Sans MT" pitchFamily="34" charset="0"/>
              </a:rPr>
              <a:t>NUMERO. </a:t>
            </a:r>
            <a:r>
              <a:rPr lang="es-MX" sz="1500" dirty="0" smtClean="0">
                <a:latin typeface="Gill Sans MT" pitchFamily="34" charset="0"/>
              </a:rPr>
              <a:t>Corresponde al ID con que se registró el alta en SICI.</a:t>
            </a:r>
            <a:r>
              <a:rPr lang="es-ES" sz="1500" dirty="0">
                <a:latin typeface="Gill Sans MT" pitchFamily="34" charset="0"/>
              </a:rPr>
              <a:t> Esta información se descarga automáticamente del SICI. </a:t>
            </a:r>
          </a:p>
          <a:p>
            <a:pPr algn="just"/>
            <a:endParaRPr lang="es-MX" sz="1500" dirty="0" smtClean="0">
              <a:latin typeface="Gill Sans MT" pitchFamily="34" charset="0"/>
            </a:endParaRPr>
          </a:p>
          <a:p>
            <a:pPr algn="just"/>
            <a:r>
              <a:rPr lang="es-MX" sz="1500" dirty="0" smtClean="0">
                <a:latin typeface="Gill Sans MT" pitchFamily="34" charset="0"/>
              </a:rPr>
              <a:t> </a:t>
            </a:r>
            <a:endParaRPr lang="es-MX" sz="1500" dirty="0">
              <a:latin typeface="Gill Sans MT" pitchFamily="34" charset="0"/>
            </a:endParaRPr>
          </a:p>
          <a:p>
            <a:pPr algn="just"/>
            <a:r>
              <a:rPr lang="es-MX" sz="1500" b="1" dirty="0">
                <a:latin typeface="Gill Sans MT" pitchFamily="34" charset="0"/>
              </a:rPr>
              <a:t>UBICACIÓN FÍSICA. </a:t>
            </a:r>
            <a:r>
              <a:rPr lang="es-MX" sz="1500" dirty="0">
                <a:latin typeface="Gill Sans MT" pitchFamily="34" charset="0"/>
              </a:rPr>
              <a:t>Describir el lugar en donde se localiza el </a:t>
            </a:r>
            <a:r>
              <a:rPr lang="es-MX" sz="1500" dirty="0" smtClean="0">
                <a:latin typeface="Gill Sans MT" pitchFamily="34" charset="0"/>
              </a:rPr>
              <a:t>semoviente.</a:t>
            </a:r>
            <a:r>
              <a:rPr lang="es-ES" sz="1500" dirty="0">
                <a:latin typeface="Gill Sans MT" pitchFamily="34" charset="0"/>
              </a:rPr>
              <a:t> Esta información se descarga automáticamente del SICI. </a:t>
            </a:r>
          </a:p>
          <a:p>
            <a:pPr algn="just"/>
            <a:endParaRPr lang="es-MX" sz="1500" dirty="0">
              <a:latin typeface="Gill Sans MT" pitchFamily="34" charset="0"/>
            </a:endParaRPr>
          </a:p>
          <a:p>
            <a:pPr algn="just"/>
            <a:endParaRPr lang="es-MX" sz="1500" b="1" dirty="0">
              <a:latin typeface="Gill Sans MT" pitchFamily="34" charset="0"/>
            </a:endParaRPr>
          </a:p>
          <a:p>
            <a:pPr algn="just"/>
            <a:r>
              <a:rPr lang="es-MX" sz="1500" b="1" dirty="0" smtClean="0">
                <a:latin typeface="Gill Sans MT" pitchFamily="34" charset="0"/>
              </a:rPr>
              <a:t>DESCRIPCIÓN. </a:t>
            </a:r>
            <a:r>
              <a:rPr lang="es-MX" sz="1500" dirty="0" smtClean="0">
                <a:latin typeface="Gill Sans MT" pitchFamily="34" charset="0"/>
              </a:rPr>
              <a:t>la descripción de la factura, en caso de semovientes, además la raza o cruza.</a:t>
            </a:r>
            <a:r>
              <a:rPr lang="es-ES" sz="1500" dirty="0" smtClean="0">
                <a:latin typeface="Gill Sans MT" pitchFamily="34" charset="0"/>
              </a:rPr>
              <a:t> Esta información se descarga automáticamente del SICI. </a:t>
            </a:r>
          </a:p>
          <a:p>
            <a:pPr algn="just"/>
            <a:endParaRPr lang="es-MX" sz="1500" dirty="0">
              <a:latin typeface="Gill Sans MT" pitchFamily="34" charset="0"/>
            </a:endParaRPr>
          </a:p>
          <a:p>
            <a:pPr algn="just"/>
            <a:endParaRPr lang="es-MX" sz="1500" b="1" dirty="0">
              <a:latin typeface="Gill Sans MT" pitchFamily="34" charset="0"/>
            </a:endParaRPr>
          </a:p>
          <a:p>
            <a:pPr algn="just"/>
            <a:r>
              <a:rPr lang="es-MX" sz="1500" b="1" dirty="0">
                <a:latin typeface="Gill Sans MT" pitchFamily="34" charset="0"/>
              </a:rPr>
              <a:t>PRECIO UNITARIO. </a:t>
            </a:r>
            <a:r>
              <a:rPr lang="es-MX" sz="1500" dirty="0" smtClean="0">
                <a:latin typeface="Gill Sans MT" pitchFamily="34" charset="0"/>
              </a:rPr>
              <a:t>Anotar el precio unitario del semoviente el valor comercial que se registra en sus controles.</a:t>
            </a:r>
            <a:r>
              <a:rPr lang="es-ES" sz="1500" dirty="0" smtClean="0">
                <a:latin typeface="Gill Sans MT" pitchFamily="34" charset="0"/>
              </a:rPr>
              <a:t> Esta información se descarga automáticamente del SICI. </a:t>
            </a:r>
          </a:p>
          <a:p>
            <a:pPr algn="just"/>
            <a:endParaRPr lang="es-MX" sz="1500" dirty="0" smtClean="0">
              <a:latin typeface="Gill Sans MT" pitchFamily="34" charset="0"/>
            </a:endParaRPr>
          </a:p>
          <a:p>
            <a:pPr algn="just"/>
            <a:endParaRPr lang="es-MX" sz="1500" b="1" dirty="0">
              <a:latin typeface="Gill Sans MT" pitchFamily="34" charset="0"/>
            </a:endParaRPr>
          </a:p>
          <a:p>
            <a:pPr algn="just"/>
            <a:r>
              <a:rPr lang="es-MX" sz="1500" b="1" dirty="0" smtClean="0">
                <a:latin typeface="Gill Sans MT" pitchFamily="34" charset="0"/>
              </a:rPr>
              <a:t>EXISTENCIA.</a:t>
            </a:r>
            <a:r>
              <a:rPr lang="es-MX" sz="1500" dirty="0" smtClean="0">
                <a:latin typeface="Gill Sans MT" pitchFamily="34" charset="0"/>
              </a:rPr>
              <a:t> En caso de semovientes, indicar la cantidad correspondiente a cada raza o cruza. </a:t>
            </a:r>
            <a:r>
              <a:rPr lang="es-ES" sz="1500" dirty="0" smtClean="0">
                <a:latin typeface="Gill Sans MT" pitchFamily="34" charset="0"/>
              </a:rPr>
              <a:t>Esta información se descarga automáticamente del SICI. </a:t>
            </a:r>
          </a:p>
          <a:p>
            <a:pPr algn="just"/>
            <a:endParaRPr lang="es-MX" sz="1200" dirty="0">
              <a:latin typeface="Gill Sans MT" pitchFamily="34" charset="0"/>
            </a:endParaRPr>
          </a:p>
          <a:p>
            <a:pPr algn="just"/>
            <a:endParaRPr lang="es-MX" sz="1200" dirty="0">
              <a:latin typeface="Gill Sans MT" pitchFamily="34" charset="0"/>
            </a:endParaRPr>
          </a:p>
        </p:txBody>
      </p:sp>
    </p:spTree>
  </p:cSld>
  <p:clrMapOvr>
    <a:masterClrMapping/>
  </p:clrMapOvr>
  <p:transition>
    <p:zoom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p:cNvSpPr>
          <p:nvPr>
            <p:ph idx="1"/>
          </p:nvPr>
        </p:nvSpPr>
        <p:spPr>
          <a:xfrm>
            <a:off x="2267744" y="476672"/>
            <a:ext cx="5184576" cy="792088"/>
          </a:xfrm>
        </p:spPr>
        <p:txBody>
          <a:bodyPr>
            <a:noAutofit/>
          </a:bodyPr>
          <a:lstStyle/>
          <a:p>
            <a:pPr algn="ctr" eaLnBrk="1" hangingPunct="1">
              <a:lnSpc>
                <a:spcPct val="80000"/>
              </a:lnSpc>
              <a:buFont typeface="Wingdings 2" pitchFamily="18" charset="2"/>
              <a:buNone/>
            </a:pPr>
            <a:r>
              <a:rPr lang="es-MX" sz="1800" b="1" dirty="0" smtClean="0">
                <a:solidFill>
                  <a:schemeClr val="tx1"/>
                </a:solidFill>
                <a:latin typeface="Calibri" pitchFamily="34" charset="0"/>
              </a:rPr>
              <a:t>FORMATO No. 3.4</a:t>
            </a:r>
          </a:p>
          <a:p>
            <a:pPr algn="ctr" eaLnBrk="1" hangingPunct="1">
              <a:lnSpc>
                <a:spcPct val="80000"/>
              </a:lnSpc>
              <a:buFont typeface="Wingdings 2" pitchFamily="18" charset="2"/>
              <a:buNone/>
            </a:pPr>
            <a:r>
              <a:rPr lang="es-MX" sz="1800" b="1" u="sng" dirty="0" smtClean="0">
                <a:solidFill>
                  <a:schemeClr val="tx1"/>
                </a:solidFill>
                <a:latin typeface="Calibri" pitchFamily="34" charset="0"/>
              </a:rPr>
              <a:t>INVENTARIO </a:t>
            </a:r>
            <a:r>
              <a:rPr lang="es-MX" b="1" u="sng" dirty="0" smtClean="0">
                <a:solidFill>
                  <a:schemeClr val="tx1"/>
                </a:solidFill>
                <a:latin typeface="Calibri" pitchFamily="34" charset="0"/>
              </a:rPr>
              <a:t>DE</a:t>
            </a:r>
            <a:r>
              <a:rPr lang="es-MX" sz="1800" b="1" u="sng" dirty="0" smtClean="0">
                <a:solidFill>
                  <a:schemeClr val="tx1"/>
                </a:solidFill>
                <a:latin typeface="Calibri" pitchFamily="34" charset="0"/>
              </a:rPr>
              <a:t> SEMOVIENTES</a:t>
            </a:r>
          </a:p>
          <a:p>
            <a:pPr algn="ctr" eaLnBrk="1" hangingPunct="1">
              <a:lnSpc>
                <a:spcPct val="80000"/>
              </a:lnSpc>
              <a:buFont typeface="Wingdings 2" pitchFamily="18" charset="2"/>
              <a:buNone/>
            </a:pPr>
            <a:endParaRPr lang="es-MX" sz="1800" b="1" dirty="0" smtClean="0">
              <a:solidFill>
                <a:srgbClr val="663300"/>
              </a:solidFill>
              <a:latin typeface="Calibri" pitchFamily="34" charset="0"/>
            </a:endParaRPr>
          </a:p>
          <a:p>
            <a:pPr algn="just" eaLnBrk="1" hangingPunct="1">
              <a:lnSpc>
                <a:spcPct val="80000"/>
              </a:lnSpc>
              <a:buFont typeface="Wingdings 2" pitchFamily="18" charset="2"/>
              <a:buNone/>
            </a:pPr>
            <a:r>
              <a:rPr lang="es-MX" sz="1800" b="1" dirty="0" smtClean="0">
                <a:solidFill>
                  <a:srgbClr val="663300"/>
                </a:solidFill>
                <a:latin typeface="Calibri" pitchFamily="34" charset="0"/>
              </a:rPr>
              <a:t>         </a:t>
            </a:r>
            <a:endParaRPr lang="es-ES" sz="1800" dirty="0" smtClean="0">
              <a:solidFill>
                <a:srgbClr val="663300"/>
              </a:solidFill>
              <a:latin typeface="Calibri" pitchFamily="34" charset="0"/>
            </a:endParaRPr>
          </a:p>
        </p:txBody>
      </p:sp>
      <p:sp>
        <p:nvSpPr>
          <p:cNvPr id="71682" name="5 Marcador de número de diapositiva"/>
          <p:cNvSpPr>
            <a:spLocks noGrp="1"/>
          </p:cNvSpPr>
          <p:nvPr>
            <p:ph type="sldNum" sz="quarter" idx="12"/>
          </p:nvPr>
        </p:nvSpPr>
        <p:spPr bwMode="auto">
          <a:noFill/>
          <a:ln>
            <a:miter lim="800000"/>
            <a:headEnd/>
            <a:tailEnd/>
          </a:ln>
        </p:spPr>
        <p:txBody>
          <a:bodyPr/>
          <a:lstStyle/>
          <a:p>
            <a:fld id="{78E65647-4E14-4CF6-B688-2126E9448655}" type="slidenum">
              <a:rPr lang="es-ES" smtClean="0"/>
              <a:pPr/>
              <a:t>59</a:t>
            </a:fld>
            <a:endParaRPr lang="es-ES" smtClean="0"/>
          </a:p>
        </p:txBody>
      </p:sp>
      <p:sp>
        <p:nvSpPr>
          <p:cNvPr id="71684" name="Text Box 3"/>
          <p:cNvSpPr txBox="1">
            <a:spLocks noChangeArrowheads="1"/>
          </p:cNvSpPr>
          <p:nvPr/>
        </p:nvSpPr>
        <p:spPr bwMode="auto">
          <a:xfrm>
            <a:off x="1187625" y="1916832"/>
            <a:ext cx="7272808" cy="3493264"/>
          </a:xfrm>
          <a:prstGeom prst="rect">
            <a:avLst/>
          </a:prstGeom>
          <a:noFill/>
          <a:ln w="9525">
            <a:noFill/>
            <a:miter lim="800000"/>
            <a:headEnd/>
            <a:tailEnd/>
          </a:ln>
        </p:spPr>
        <p:txBody>
          <a:bodyPr wrap="square">
            <a:spAutoFit/>
          </a:bodyPr>
          <a:lstStyle/>
          <a:p>
            <a:pPr algn="just"/>
            <a:endParaRPr lang="es-MX" sz="800" b="1" dirty="0">
              <a:solidFill>
                <a:srgbClr val="663300"/>
              </a:solidFill>
              <a:latin typeface="Gill Sans MT" pitchFamily="34" charset="0"/>
            </a:endParaRPr>
          </a:p>
          <a:p>
            <a:pPr algn="just"/>
            <a:r>
              <a:rPr lang="es-MX" sz="1500" b="1" dirty="0">
                <a:latin typeface="Gill Sans MT" pitchFamily="34" charset="0"/>
              </a:rPr>
              <a:t>VALOR TOTAL.</a:t>
            </a:r>
            <a:r>
              <a:rPr lang="es-MX" sz="1500" dirty="0">
                <a:latin typeface="Gill Sans MT" pitchFamily="34" charset="0"/>
              </a:rPr>
              <a:t> Señalar la cantidad total del valor de </a:t>
            </a:r>
            <a:r>
              <a:rPr lang="es-MX" sz="1500" dirty="0" smtClean="0">
                <a:latin typeface="Gill Sans MT" pitchFamily="34" charset="0"/>
              </a:rPr>
              <a:t>los </a:t>
            </a:r>
            <a:r>
              <a:rPr lang="es-MX" sz="1500" dirty="0">
                <a:latin typeface="Gill Sans MT" pitchFamily="34" charset="0"/>
              </a:rPr>
              <a:t>semovientes</a:t>
            </a:r>
            <a:r>
              <a:rPr lang="es-MX" sz="1500" b="1" dirty="0">
                <a:latin typeface="Gill Sans MT" pitchFamily="34" charset="0"/>
              </a:rPr>
              <a:t> </a:t>
            </a:r>
            <a:r>
              <a:rPr lang="es-MX" sz="1500" dirty="0" smtClean="0">
                <a:latin typeface="Gill Sans MT" pitchFamily="34" charset="0"/>
              </a:rPr>
              <a:t>correspondientes.</a:t>
            </a:r>
            <a:r>
              <a:rPr lang="es-ES" sz="1500" dirty="0">
                <a:latin typeface="Gill Sans MT" pitchFamily="34" charset="0"/>
              </a:rPr>
              <a:t> Esta información se descarga automáticamente del SICI. </a:t>
            </a:r>
          </a:p>
          <a:p>
            <a:pPr algn="just"/>
            <a:endParaRPr lang="es-MX" sz="1500" dirty="0">
              <a:latin typeface="Gill Sans MT" pitchFamily="34" charset="0"/>
            </a:endParaRPr>
          </a:p>
          <a:p>
            <a:pPr algn="just"/>
            <a:endParaRPr lang="es-ES" sz="1500" b="1" dirty="0">
              <a:latin typeface="Gill Sans MT" pitchFamily="34" charset="0"/>
            </a:endParaRPr>
          </a:p>
          <a:p>
            <a:pPr algn="just"/>
            <a:r>
              <a:rPr lang="es-ES" sz="1500" b="1" dirty="0">
                <a:latin typeface="Gill Sans MT" pitchFamily="34" charset="0"/>
              </a:rPr>
              <a:t>OBSERVACIONES.</a:t>
            </a:r>
            <a:r>
              <a:rPr lang="es-ES" sz="1500" dirty="0">
                <a:latin typeface="Gill Sans MT" pitchFamily="34" charset="0"/>
              </a:rPr>
              <a:t> Describir las situaciones que aclaren o amplíen la información del inventario de almacén o semovientes</a:t>
            </a:r>
            <a:r>
              <a:rPr lang="es-ES" sz="1500" dirty="0" smtClean="0">
                <a:latin typeface="Gill Sans MT" pitchFamily="34" charset="0"/>
              </a:rPr>
              <a:t>.</a:t>
            </a:r>
            <a:r>
              <a:rPr lang="es-ES" sz="1500" dirty="0">
                <a:latin typeface="Gill Sans MT" pitchFamily="34" charset="0"/>
              </a:rPr>
              <a:t> Esta información se descarga automáticamente del SICI. </a:t>
            </a:r>
          </a:p>
          <a:p>
            <a:pPr algn="just"/>
            <a:endParaRPr lang="es-ES" sz="1500" dirty="0">
              <a:latin typeface="Gill Sans MT" pitchFamily="34" charset="0"/>
            </a:endParaRPr>
          </a:p>
          <a:p>
            <a:pPr algn="just"/>
            <a:endParaRPr lang="es-ES" sz="1500" dirty="0">
              <a:latin typeface="Gill Sans MT" pitchFamily="34" charset="0"/>
            </a:endParaRPr>
          </a:p>
          <a:p>
            <a:pPr algn="just"/>
            <a:endParaRPr lang="es-ES" dirty="0">
              <a:latin typeface="Gill Sans MT" pitchFamily="34" charset="0"/>
            </a:endParaRPr>
          </a:p>
          <a:p>
            <a:pPr algn="just"/>
            <a:endParaRPr lang="es-ES" sz="1200" dirty="0">
              <a:solidFill>
                <a:srgbClr val="663300"/>
              </a:solidFill>
              <a:latin typeface="Gill Sans MT" pitchFamily="34" charset="0"/>
            </a:endParaRPr>
          </a:p>
          <a:p>
            <a:pPr algn="just"/>
            <a:endParaRPr lang="es-ES" sz="1200" dirty="0">
              <a:solidFill>
                <a:srgbClr val="663300"/>
              </a:solidFill>
              <a:latin typeface="Gill Sans MT" pitchFamily="34" charset="0"/>
            </a:endParaRPr>
          </a:p>
          <a:p>
            <a:pPr algn="just"/>
            <a:endParaRPr lang="es-ES" sz="1200" dirty="0">
              <a:solidFill>
                <a:srgbClr val="663300"/>
              </a:solidFill>
              <a:latin typeface="Gill Sans MT" pitchFamily="34" charset="0"/>
            </a:endParaRPr>
          </a:p>
          <a:p>
            <a:pPr algn="just"/>
            <a:endParaRPr lang="es-ES" sz="1200" dirty="0">
              <a:solidFill>
                <a:srgbClr val="663300"/>
              </a:solidFill>
              <a:latin typeface="Gill Sans MT" pitchFamily="34" charset="0"/>
            </a:endParaRPr>
          </a:p>
          <a:p>
            <a:pPr algn="just"/>
            <a:endParaRPr lang="es-ES" sz="1200" dirty="0">
              <a:solidFill>
                <a:srgbClr val="663300"/>
              </a:solidFill>
              <a:latin typeface="Gill Sans MT" pitchFamily="34" charset="0"/>
            </a:endParaRPr>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Marcador de número de diapositiva"/>
          <p:cNvSpPr>
            <a:spLocks noGrp="1"/>
          </p:cNvSpPr>
          <p:nvPr>
            <p:ph type="sldNum" sz="quarter" idx="12"/>
          </p:nvPr>
        </p:nvSpPr>
        <p:spPr bwMode="auto">
          <a:noFill/>
          <a:ln>
            <a:miter lim="800000"/>
            <a:headEnd/>
            <a:tailEnd/>
          </a:ln>
        </p:spPr>
        <p:txBody>
          <a:bodyPr/>
          <a:lstStyle/>
          <a:p>
            <a:fld id="{5D7FDF23-5448-4237-8E05-E3C7FF41047E}" type="slidenum">
              <a:rPr lang="es-ES" smtClean="0"/>
              <a:pPr/>
              <a:t>6</a:t>
            </a:fld>
            <a:endParaRPr lang="es-ES" smtClean="0"/>
          </a:p>
        </p:txBody>
      </p:sp>
      <p:sp>
        <p:nvSpPr>
          <p:cNvPr id="17411" name="Text Box 3"/>
          <p:cNvSpPr txBox="1">
            <a:spLocks noChangeArrowheads="1"/>
          </p:cNvSpPr>
          <p:nvPr/>
        </p:nvSpPr>
        <p:spPr bwMode="auto">
          <a:xfrm>
            <a:off x="3124200" y="381000"/>
            <a:ext cx="6019800" cy="641350"/>
          </a:xfrm>
          <a:prstGeom prst="rect">
            <a:avLst/>
          </a:prstGeom>
          <a:noFill/>
          <a:ln w="9525">
            <a:noFill/>
            <a:miter lim="800000"/>
            <a:headEnd/>
            <a:tailEnd/>
          </a:ln>
        </p:spPr>
        <p:txBody>
          <a:bodyPr>
            <a:spAutoFit/>
          </a:bodyPr>
          <a:lstStyle/>
          <a:p>
            <a:pPr algn="r" eaLnBrk="0" hangingPunct="0">
              <a:spcBef>
                <a:spcPct val="50000"/>
              </a:spcBef>
            </a:pPr>
            <a:endParaRPr lang="en-US" i="1">
              <a:solidFill>
                <a:srgbClr val="000066"/>
              </a:solidFill>
              <a:latin typeface="Times New Roman" pitchFamily="18" charset="0"/>
            </a:endParaRPr>
          </a:p>
          <a:p>
            <a:pPr algn="r" eaLnBrk="0" hangingPunct="0">
              <a:spcBef>
                <a:spcPct val="50000"/>
              </a:spcBef>
            </a:pPr>
            <a:endParaRPr lang="en-US">
              <a:solidFill>
                <a:srgbClr val="000066"/>
              </a:solidFill>
              <a:latin typeface="Times New Roman" pitchFamily="18" charset="0"/>
            </a:endParaRPr>
          </a:p>
        </p:txBody>
      </p:sp>
      <p:sp>
        <p:nvSpPr>
          <p:cNvPr id="28680" name="Text Box 8"/>
          <p:cNvSpPr txBox="1">
            <a:spLocks noChangeArrowheads="1"/>
          </p:cNvSpPr>
          <p:nvPr/>
        </p:nvSpPr>
        <p:spPr bwMode="auto">
          <a:xfrm>
            <a:off x="1691680" y="1844824"/>
            <a:ext cx="6912768" cy="3477875"/>
          </a:xfrm>
          <a:prstGeom prst="rect">
            <a:avLst/>
          </a:prstGeom>
          <a:noFill/>
          <a:ln w="9525" algn="ctr">
            <a:noFill/>
            <a:miter lim="800000"/>
            <a:headEnd/>
            <a:tailEnd/>
          </a:ln>
          <a:effectLst/>
        </p:spPr>
        <p:txBody>
          <a:bodyPr wrap="square">
            <a:spAutoFit/>
          </a:bodyPr>
          <a:lstStyle/>
          <a:p>
            <a:pPr algn="just" eaLnBrk="0" hangingPunct="0">
              <a:defRPr/>
            </a:pPr>
            <a:r>
              <a:rPr lang="es-MX" sz="2000" dirty="0" smtClean="0">
                <a:effectLst>
                  <a:outerShdw blurRad="38100" dist="38100" dir="2700000" algn="tl">
                    <a:srgbClr val="C0C0C0"/>
                  </a:outerShdw>
                </a:effectLst>
                <a:latin typeface="Calibri" pitchFamily="34" charset="0"/>
              </a:rPr>
              <a:t>El 24 </a:t>
            </a:r>
            <a:r>
              <a:rPr lang="es-MX" sz="2000" dirty="0">
                <a:effectLst>
                  <a:outerShdw blurRad="38100" dist="38100" dir="2700000" algn="tl">
                    <a:srgbClr val="C0C0C0"/>
                  </a:outerShdw>
                </a:effectLst>
                <a:latin typeface="Calibri" pitchFamily="34" charset="0"/>
              </a:rPr>
              <a:t>de febrero de 2016, </a:t>
            </a:r>
            <a:r>
              <a:rPr lang="es-MX" sz="2000" dirty="0" smtClean="0">
                <a:effectLst>
                  <a:outerShdw blurRad="38100" dist="38100" dir="2700000" algn="tl">
                    <a:srgbClr val="C0C0C0"/>
                  </a:outerShdw>
                </a:effectLst>
                <a:latin typeface="Calibri" pitchFamily="34" charset="0"/>
              </a:rPr>
              <a:t>se aprobó </a:t>
            </a:r>
            <a:r>
              <a:rPr lang="es-MX" sz="2000" dirty="0">
                <a:effectLst>
                  <a:outerShdw blurRad="38100" dist="38100" dir="2700000" algn="tl">
                    <a:srgbClr val="C0C0C0"/>
                  </a:outerShdw>
                </a:effectLst>
                <a:latin typeface="Calibri" pitchFamily="34" charset="0"/>
              </a:rPr>
              <a:t>el dictamen IV/2016/090 mediante el cual se adicionan al Estatuto General de la Universidad de Guadalajara, entre otros, los artículos 187 Bis 1 y 187 Bis </a:t>
            </a:r>
            <a:r>
              <a:rPr lang="es-MX" sz="2000" dirty="0" smtClean="0">
                <a:effectLst>
                  <a:outerShdw blurRad="38100" dist="38100" dir="2700000" algn="tl">
                    <a:srgbClr val="C0C0C0"/>
                  </a:outerShdw>
                </a:effectLst>
                <a:latin typeface="Calibri" pitchFamily="34" charset="0"/>
              </a:rPr>
              <a:t>2,en los que se establece la obligación y cargos de los funcionarios y personas obligadas a realizar la entrega- recepción.</a:t>
            </a:r>
            <a:endParaRPr lang="es-MX" sz="2000" dirty="0">
              <a:effectLst>
                <a:outerShdw blurRad="38100" dist="38100" dir="2700000" algn="tl">
                  <a:srgbClr val="C0C0C0"/>
                </a:outerShdw>
              </a:effectLst>
              <a:latin typeface="Calibri" pitchFamily="34" charset="0"/>
            </a:endParaRPr>
          </a:p>
          <a:p>
            <a:pPr algn="just" eaLnBrk="0" hangingPunct="0">
              <a:defRPr/>
            </a:pPr>
            <a:r>
              <a:rPr lang="es-MX" sz="2000" dirty="0" smtClean="0">
                <a:effectLst>
                  <a:outerShdw blurRad="38100" dist="38100" dir="2700000" algn="tl">
                    <a:srgbClr val="C0C0C0"/>
                  </a:outerShdw>
                </a:effectLst>
                <a:latin typeface="Calibri" pitchFamily="34" charset="0"/>
              </a:rPr>
              <a:t>La </a:t>
            </a:r>
            <a:r>
              <a:rPr lang="es-MX" sz="2000" dirty="0">
                <a:effectLst>
                  <a:outerShdw blurRad="38100" dist="38100" dir="2700000" algn="tl">
                    <a:srgbClr val="C0C0C0"/>
                  </a:outerShdw>
                </a:effectLst>
                <a:latin typeface="Calibri" pitchFamily="34" charset="0"/>
              </a:rPr>
              <a:t>Contraloría General de conformidad con lo establecido en el artículo 48 fracción XX del Reglamento del Sistema de Fiscalización y mediante el Acuerdo No. </a:t>
            </a:r>
            <a:r>
              <a:rPr lang="es-MX" sz="2000" dirty="0" smtClean="0">
                <a:effectLst>
                  <a:outerShdw blurRad="38100" dist="38100" dir="2700000" algn="tl">
                    <a:srgbClr val="C0C0C0"/>
                  </a:outerShdw>
                </a:effectLst>
                <a:latin typeface="Calibri" pitchFamily="34" charset="0"/>
              </a:rPr>
              <a:t>01/2016, </a:t>
            </a:r>
            <a:r>
              <a:rPr lang="es-MX" sz="2000" dirty="0">
                <a:effectLst>
                  <a:outerShdw blurRad="38100" dist="38100" dir="2700000" algn="tl">
                    <a:srgbClr val="C0C0C0"/>
                  </a:outerShdw>
                </a:effectLst>
                <a:latin typeface="Calibri" pitchFamily="34" charset="0"/>
              </a:rPr>
              <a:t>estableció los </a:t>
            </a:r>
            <a:r>
              <a:rPr lang="es-MX" sz="2000" dirty="0" smtClean="0">
                <a:effectLst>
                  <a:outerShdw blurRad="38100" dist="38100" dir="2700000" algn="tl">
                    <a:srgbClr val="C0C0C0"/>
                  </a:outerShdw>
                </a:effectLst>
                <a:latin typeface="Calibri" pitchFamily="34" charset="0"/>
              </a:rPr>
              <a:t>nuevos Lineamientos </a:t>
            </a:r>
            <a:r>
              <a:rPr lang="es-MX" sz="2000" dirty="0">
                <a:effectLst>
                  <a:outerShdw blurRad="38100" dist="38100" dir="2700000" algn="tl">
                    <a:srgbClr val="C0C0C0"/>
                  </a:outerShdw>
                </a:effectLst>
                <a:latin typeface="Calibri" pitchFamily="34" charset="0"/>
              </a:rPr>
              <a:t>para la </a:t>
            </a:r>
            <a:r>
              <a:rPr lang="es-MX" sz="2000" dirty="0" smtClean="0">
                <a:effectLst>
                  <a:outerShdw blurRad="38100" dist="38100" dir="2700000" algn="tl">
                    <a:srgbClr val="C0C0C0"/>
                  </a:outerShdw>
                </a:effectLst>
                <a:latin typeface="Calibri" pitchFamily="34" charset="0"/>
              </a:rPr>
              <a:t>entrega-recepción </a:t>
            </a:r>
            <a:r>
              <a:rPr lang="es-MX" sz="2000" dirty="0">
                <a:effectLst>
                  <a:outerShdw blurRad="38100" dist="38100" dir="2700000" algn="tl">
                    <a:srgbClr val="C0C0C0"/>
                  </a:outerShdw>
                </a:effectLst>
                <a:latin typeface="Calibri" pitchFamily="34" charset="0"/>
              </a:rPr>
              <a:t>en la Universidad de </a:t>
            </a:r>
            <a:r>
              <a:rPr lang="es-MX" sz="2000" dirty="0" smtClean="0">
                <a:effectLst>
                  <a:outerShdw blurRad="38100" dist="38100" dir="2700000" algn="tl">
                    <a:srgbClr val="C0C0C0"/>
                  </a:outerShdw>
                </a:effectLst>
                <a:latin typeface="Calibri" pitchFamily="34" charset="0"/>
              </a:rPr>
              <a:t>Guadalajara mediante la utilización de la plataforma SERU. </a:t>
            </a:r>
            <a:endParaRPr lang="es-ES_tradnl" sz="2000" dirty="0">
              <a:effectLst>
                <a:outerShdw blurRad="38100" dist="38100" dir="2700000" algn="tl">
                  <a:srgbClr val="C0C0C0"/>
                </a:outerShdw>
              </a:effectLst>
              <a:latin typeface="Calibri" pitchFamily="34" charset="0"/>
            </a:endParaRPr>
          </a:p>
        </p:txBody>
      </p:sp>
      <p:sp>
        <p:nvSpPr>
          <p:cNvPr id="28683" name="Text Box 11"/>
          <p:cNvSpPr txBox="1">
            <a:spLocks noChangeArrowheads="1"/>
          </p:cNvSpPr>
          <p:nvPr/>
        </p:nvSpPr>
        <p:spPr bwMode="auto">
          <a:xfrm>
            <a:off x="2916238" y="692150"/>
            <a:ext cx="4464050" cy="641350"/>
          </a:xfrm>
          <a:prstGeom prst="rect">
            <a:avLst/>
          </a:prstGeom>
          <a:noFill/>
          <a:ln w="9525" algn="ctr">
            <a:noFill/>
            <a:miter lim="800000"/>
            <a:headEnd/>
            <a:tailEnd/>
          </a:ln>
          <a:effectLst/>
        </p:spPr>
        <p:txBody>
          <a:bodyPr anchor="ctr"/>
          <a:lstStyle/>
          <a:p>
            <a:pPr algn="ctr">
              <a:defRPr/>
            </a:pPr>
            <a:r>
              <a:rPr lang="en-US" sz="3200" dirty="0">
                <a:solidFill>
                  <a:srgbClr val="572314"/>
                </a:solidFill>
                <a:effectLst>
                  <a:outerShdw blurRad="38100" dist="38100" dir="2700000" algn="tl">
                    <a:srgbClr val="C0C0C0"/>
                  </a:outerShdw>
                </a:effectLst>
                <a:latin typeface="Gill Sans MT" pitchFamily="34" charset="0"/>
              </a:rPr>
              <a:t>2.- ANTECEDENTES</a:t>
            </a:r>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5 Marcador de número de diapositiva"/>
          <p:cNvSpPr>
            <a:spLocks noGrp="1"/>
          </p:cNvSpPr>
          <p:nvPr>
            <p:ph type="sldNum" sz="quarter" idx="12"/>
          </p:nvPr>
        </p:nvSpPr>
        <p:spPr bwMode="auto">
          <a:noFill/>
          <a:ln>
            <a:miter lim="800000"/>
            <a:headEnd/>
            <a:tailEnd/>
          </a:ln>
        </p:spPr>
        <p:txBody>
          <a:bodyPr/>
          <a:lstStyle/>
          <a:p>
            <a:fld id="{C40D5964-A809-4278-AD9D-53D18B6B066A}" type="slidenum">
              <a:rPr lang="es-ES" smtClean="0"/>
              <a:pPr/>
              <a:t>60</a:t>
            </a:fld>
            <a:endParaRPr lang="es-ES" smtClean="0"/>
          </a:p>
        </p:txBody>
      </p:sp>
      <p:graphicFrame>
        <p:nvGraphicFramePr>
          <p:cNvPr id="2" name="Objeto 1"/>
          <p:cNvGraphicFramePr>
            <a:graphicFrameLocks noChangeAspect="1"/>
          </p:cNvGraphicFramePr>
          <p:nvPr>
            <p:extLst>
              <p:ext uri="{D42A27DB-BD31-4B8C-83A1-F6EECF244321}">
                <p14:modId xmlns:p14="http://schemas.microsoft.com/office/powerpoint/2010/main" val="2884871415"/>
              </p:ext>
            </p:extLst>
          </p:nvPr>
        </p:nvGraphicFramePr>
        <p:xfrm>
          <a:off x="1096206" y="260648"/>
          <a:ext cx="7796273" cy="6120680"/>
        </p:xfrm>
        <a:graphic>
          <a:graphicData uri="http://schemas.openxmlformats.org/presentationml/2006/ole">
            <mc:AlternateContent xmlns:mc="http://schemas.openxmlformats.org/markup-compatibility/2006">
              <mc:Choice xmlns:v="urn:schemas-microsoft-com:vml" Requires="v">
                <p:oleObj spid="_x0000_s2084" name="Acrobat Document" r:id="rId3" imgW="7543710" imgH="5829060" progId="AcroExch.Document.DC">
                  <p:embed/>
                </p:oleObj>
              </mc:Choice>
              <mc:Fallback>
                <p:oleObj name="Acrobat Document" r:id="rId3" imgW="7543710" imgH="5829060" progId="AcroExch.Document.DC">
                  <p:embed/>
                  <p:pic>
                    <p:nvPicPr>
                      <p:cNvPr id="0" name=""/>
                      <p:cNvPicPr/>
                      <p:nvPr/>
                    </p:nvPicPr>
                    <p:blipFill>
                      <a:blip r:embed="rId4"/>
                      <a:stretch>
                        <a:fillRect/>
                      </a:stretch>
                    </p:blipFill>
                    <p:spPr>
                      <a:xfrm>
                        <a:off x="1096206" y="260648"/>
                        <a:ext cx="7796273" cy="6120680"/>
                      </a:xfrm>
                      <a:prstGeom prst="rect">
                        <a:avLst/>
                      </a:prstGeom>
                    </p:spPr>
                  </p:pic>
                </p:oleObj>
              </mc:Fallback>
            </mc:AlternateContent>
          </a:graphicData>
        </a:graphic>
      </p:graphicFrame>
    </p:spTree>
  </p:cSld>
  <p:clrMapOvr>
    <a:masterClrMapping/>
  </p:clrMapOvr>
  <p:transition>
    <p:zoom dir="in"/>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p:cNvSpPr>
          <p:nvPr>
            <p:ph idx="1"/>
          </p:nvPr>
        </p:nvSpPr>
        <p:spPr>
          <a:xfrm>
            <a:off x="1475656" y="404664"/>
            <a:ext cx="6984776" cy="748244"/>
          </a:xfrm>
        </p:spPr>
        <p:txBody>
          <a:bodyPr>
            <a:noAutofit/>
          </a:bodyPr>
          <a:lstStyle/>
          <a:p>
            <a:pPr algn="ctr" eaLnBrk="1" hangingPunct="1">
              <a:lnSpc>
                <a:spcPct val="80000"/>
              </a:lnSpc>
              <a:buFont typeface="Wingdings 2" pitchFamily="18" charset="2"/>
              <a:buNone/>
            </a:pPr>
            <a:r>
              <a:rPr lang="es-MX" sz="1800" b="1" dirty="0" smtClean="0">
                <a:solidFill>
                  <a:schemeClr val="tx1"/>
                </a:solidFill>
                <a:latin typeface="Calibri" pitchFamily="34" charset="0"/>
              </a:rPr>
              <a:t>FORMATO No. 3. 5</a:t>
            </a:r>
          </a:p>
          <a:p>
            <a:pPr algn="ctr" eaLnBrk="1" hangingPunct="1">
              <a:lnSpc>
                <a:spcPct val="80000"/>
              </a:lnSpc>
              <a:buFont typeface="Wingdings 2" pitchFamily="18" charset="2"/>
              <a:buNone/>
            </a:pPr>
            <a:r>
              <a:rPr lang="es-MX" sz="1800" b="1" u="sng" dirty="0" smtClean="0">
                <a:solidFill>
                  <a:schemeClr val="tx1"/>
                </a:solidFill>
                <a:latin typeface="Calibri" pitchFamily="34" charset="0"/>
              </a:rPr>
              <a:t>INVENTARIO DE BIENES ARTISTICOS, CULTURALES E HISTORICOS</a:t>
            </a:r>
          </a:p>
          <a:p>
            <a:pPr algn="ctr" eaLnBrk="1" hangingPunct="1">
              <a:lnSpc>
                <a:spcPct val="80000"/>
              </a:lnSpc>
              <a:buFont typeface="Wingdings 2" pitchFamily="18" charset="2"/>
              <a:buNone/>
            </a:pPr>
            <a:endParaRPr lang="es-MX" sz="1800" b="1" dirty="0" smtClean="0">
              <a:solidFill>
                <a:schemeClr val="tx1"/>
              </a:solidFill>
              <a:latin typeface="Calibri" pitchFamily="34" charset="0"/>
            </a:endParaRPr>
          </a:p>
          <a:p>
            <a:pPr algn="just" eaLnBrk="1" hangingPunct="1">
              <a:lnSpc>
                <a:spcPct val="80000"/>
              </a:lnSpc>
              <a:buFont typeface="Wingdings 2" pitchFamily="18" charset="2"/>
              <a:buNone/>
            </a:pPr>
            <a:r>
              <a:rPr lang="es-ES" sz="1800" b="1" dirty="0" smtClean="0">
                <a:solidFill>
                  <a:srgbClr val="663300"/>
                </a:solidFill>
                <a:latin typeface="Calibri" pitchFamily="34" charset="0"/>
              </a:rPr>
              <a:t>	</a:t>
            </a:r>
            <a:endParaRPr lang="es-MX" sz="1800" dirty="0" smtClean="0">
              <a:solidFill>
                <a:srgbClr val="663300"/>
              </a:solidFill>
              <a:latin typeface="Calibri" pitchFamily="34" charset="0"/>
            </a:endParaRPr>
          </a:p>
        </p:txBody>
      </p:sp>
      <p:sp>
        <p:nvSpPr>
          <p:cNvPr id="73730" name="5 Marcador de número de diapositiva"/>
          <p:cNvSpPr>
            <a:spLocks noGrp="1"/>
          </p:cNvSpPr>
          <p:nvPr>
            <p:ph type="sldNum" sz="quarter" idx="12"/>
          </p:nvPr>
        </p:nvSpPr>
        <p:spPr bwMode="auto">
          <a:noFill/>
          <a:ln>
            <a:miter lim="800000"/>
            <a:headEnd/>
            <a:tailEnd/>
          </a:ln>
        </p:spPr>
        <p:txBody>
          <a:bodyPr/>
          <a:lstStyle/>
          <a:p>
            <a:fld id="{E9F2256F-9980-4A22-AFAF-AFA32F1164A7}" type="slidenum">
              <a:rPr lang="es-ES" smtClean="0"/>
              <a:pPr/>
              <a:t>61</a:t>
            </a:fld>
            <a:endParaRPr lang="es-ES" smtClean="0"/>
          </a:p>
        </p:txBody>
      </p:sp>
      <p:sp>
        <p:nvSpPr>
          <p:cNvPr id="73732" name="Text Box 3"/>
          <p:cNvSpPr txBox="1">
            <a:spLocks noChangeArrowheads="1"/>
          </p:cNvSpPr>
          <p:nvPr/>
        </p:nvSpPr>
        <p:spPr bwMode="auto">
          <a:xfrm>
            <a:off x="1187451" y="1700807"/>
            <a:ext cx="7344989" cy="3985706"/>
          </a:xfrm>
          <a:prstGeom prst="rect">
            <a:avLst/>
          </a:prstGeom>
          <a:noFill/>
          <a:ln w="9525">
            <a:noFill/>
            <a:miter lim="800000"/>
            <a:headEnd/>
            <a:tailEnd/>
          </a:ln>
        </p:spPr>
        <p:txBody>
          <a:bodyPr wrap="square">
            <a:spAutoFit/>
          </a:bodyPr>
          <a:lstStyle/>
          <a:p>
            <a:pPr algn="just"/>
            <a:r>
              <a:rPr lang="es-ES" sz="1500" b="1" dirty="0">
                <a:latin typeface="Gill Sans MT" panose="020B0502020104020203" pitchFamily="34" charset="0"/>
                <a:cs typeface="Times New Roman" panose="02020603050405020304" pitchFamily="18" charset="0"/>
              </a:rPr>
              <a:t>En este formato se </a:t>
            </a:r>
            <a:r>
              <a:rPr lang="es-ES" sz="1500" b="1" dirty="0" smtClean="0">
                <a:latin typeface="Gill Sans MT" panose="020B0502020104020203" pitchFamily="34" charset="0"/>
                <a:cs typeface="Times New Roman" panose="02020603050405020304" pitchFamily="18" charset="0"/>
              </a:rPr>
              <a:t>incluyen </a:t>
            </a:r>
            <a:r>
              <a:rPr lang="es-ES" sz="1500" b="1" dirty="0">
                <a:latin typeface="Gill Sans MT" panose="020B0502020104020203" pitchFamily="34" charset="0"/>
                <a:cs typeface="Times New Roman" panose="02020603050405020304" pitchFamily="18" charset="0"/>
              </a:rPr>
              <a:t>todos los Bienes Artísticos, Culturales e Históricos con que cuenta la Entidad o Dependencia, Unidad, Área o Proyecto, que integra el expediente. El inventario de bienes artísticos, culturales e históricos se </a:t>
            </a:r>
            <a:r>
              <a:rPr lang="es-ES" sz="1500" b="1" dirty="0" smtClean="0">
                <a:latin typeface="Gill Sans MT" panose="020B0502020104020203" pitchFamily="34" charset="0"/>
                <a:cs typeface="Times New Roman" panose="02020603050405020304" pitchFamily="18" charset="0"/>
              </a:rPr>
              <a:t>descarga por el auditor designado </a:t>
            </a:r>
            <a:r>
              <a:rPr lang="es-ES" sz="1500" b="1" dirty="0">
                <a:latin typeface="Gill Sans MT" panose="020B0502020104020203" pitchFamily="34" charset="0"/>
                <a:cs typeface="Times New Roman" panose="02020603050405020304" pitchFamily="18" charset="0"/>
              </a:rPr>
              <a:t>de manera electrónica, </a:t>
            </a:r>
            <a:r>
              <a:rPr lang="es-ES" sz="1500" b="1" dirty="0" smtClean="0">
                <a:latin typeface="Gill Sans MT" panose="020B0502020104020203" pitchFamily="34" charset="0"/>
                <a:cs typeface="Times New Roman" panose="02020603050405020304" pitchFamily="18" charset="0"/>
              </a:rPr>
              <a:t>conforme a los datos registrados en el SICI. Los </a:t>
            </a:r>
            <a:r>
              <a:rPr lang="es-ES" sz="1500" b="1" dirty="0">
                <a:latin typeface="Gill Sans MT" panose="020B0502020104020203" pitchFamily="34" charset="0"/>
                <a:cs typeface="Times New Roman" panose="02020603050405020304" pitchFamily="18" charset="0"/>
              </a:rPr>
              <a:t>bienes pendientes de inventariar en </a:t>
            </a:r>
            <a:r>
              <a:rPr lang="es-ES" sz="1500" b="1" dirty="0" smtClean="0">
                <a:latin typeface="Gill Sans MT" panose="020B0502020104020203" pitchFamily="34" charset="0"/>
                <a:cs typeface="Times New Roman" panose="02020603050405020304" pitchFamily="18" charset="0"/>
              </a:rPr>
              <a:t>SICI a </a:t>
            </a:r>
            <a:r>
              <a:rPr lang="es-ES" sz="1500" b="1" dirty="0">
                <a:latin typeface="Gill Sans MT" panose="020B0502020104020203" pitchFamily="34" charset="0"/>
                <a:cs typeface="Times New Roman" panose="02020603050405020304" pitchFamily="18" charset="0"/>
              </a:rPr>
              <a:t>la fecha de la entrega se deberán relacionar </a:t>
            </a:r>
            <a:r>
              <a:rPr lang="es-ES" sz="1500" b="1" dirty="0" smtClean="0">
                <a:latin typeface="Gill Sans MT" panose="020B0502020104020203" pitchFamily="34" charset="0"/>
                <a:cs typeface="Times New Roman" panose="02020603050405020304" pitchFamily="18" charset="0"/>
              </a:rPr>
              <a:t>y anexar al acta.</a:t>
            </a:r>
            <a:endParaRPr lang="es-MX" sz="1500" b="1" dirty="0">
              <a:latin typeface="Gill Sans MT" panose="020B0502020104020203" pitchFamily="34" charset="0"/>
              <a:cs typeface="Times New Roman" panose="02020603050405020304" pitchFamily="18" charset="0"/>
            </a:endParaRPr>
          </a:p>
          <a:p>
            <a:pPr algn="just"/>
            <a:endParaRPr lang="es-ES" sz="1500" b="1" dirty="0">
              <a:latin typeface="Gill Sans MT" panose="020B0502020104020203" pitchFamily="34" charset="0"/>
              <a:cs typeface="Times New Roman" panose="02020603050405020304" pitchFamily="18" charset="0"/>
            </a:endParaRPr>
          </a:p>
          <a:p>
            <a:pPr algn="just"/>
            <a:r>
              <a:rPr lang="es-ES" sz="1500" b="1" dirty="0">
                <a:latin typeface="Gill Sans MT" panose="020B0502020104020203" pitchFamily="34" charset="0"/>
                <a:cs typeface="Times New Roman" panose="02020603050405020304" pitchFamily="18" charset="0"/>
              </a:rPr>
              <a:t>NUMERO DE IDENTIFICACIÓN ID. </a:t>
            </a:r>
            <a:r>
              <a:rPr lang="es-ES" sz="1500" dirty="0">
                <a:latin typeface="Gill Sans MT" panose="020B0502020104020203" pitchFamily="34" charset="0"/>
                <a:cs typeface="Times New Roman" panose="02020603050405020304" pitchFamily="18" charset="0"/>
              </a:rPr>
              <a:t>Registrar el número de identificación de los bienes, de acuerdo con el catálogo de artículos de la Coordinación General de Patrimonio. Esta información se descarga automáticamente del SICI. </a:t>
            </a:r>
          </a:p>
          <a:p>
            <a:pPr algn="just"/>
            <a:endParaRPr lang="es-ES" sz="1500" dirty="0">
              <a:latin typeface="Gill Sans MT" panose="020B0502020104020203" pitchFamily="34" charset="0"/>
              <a:cs typeface="Times New Roman" panose="02020603050405020304" pitchFamily="18" charset="0"/>
            </a:endParaRPr>
          </a:p>
          <a:p>
            <a:pPr algn="just"/>
            <a:endParaRPr lang="es-MX" sz="1500" b="1" dirty="0">
              <a:latin typeface="Gill Sans MT" panose="020B0502020104020203" pitchFamily="34" charset="0"/>
              <a:cs typeface="Times New Roman" panose="02020603050405020304" pitchFamily="18" charset="0"/>
            </a:endParaRPr>
          </a:p>
          <a:p>
            <a:pPr algn="just"/>
            <a:r>
              <a:rPr lang="es-MX" sz="1500" b="1" dirty="0">
                <a:latin typeface="Gill Sans MT" panose="020B0502020104020203" pitchFamily="34" charset="0"/>
                <a:cs typeface="Times New Roman" panose="02020603050405020304" pitchFamily="18" charset="0"/>
              </a:rPr>
              <a:t>DESCRIPCIÓN. </a:t>
            </a:r>
            <a:r>
              <a:rPr lang="es-MX" sz="1500" dirty="0">
                <a:latin typeface="Gill Sans MT" panose="020B0502020104020203" pitchFamily="34" charset="0"/>
                <a:cs typeface="Times New Roman" panose="02020603050405020304" pitchFamily="18" charset="0"/>
              </a:rPr>
              <a:t>Detalle de las medidas y características principales, sobresalientes o especiales del bien, que ayuden a su fácil identificación,  incluyendo el estado de conservación; </a:t>
            </a:r>
            <a:r>
              <a:rPr lang="es-ES" sz="1500" dirty="0">
                <a:latin typeface="Gill Sans MT" panose="020B0502020104020203" pitchFamily="34" charset="0"/>
                <a:cs typeface="Times New Roman" panose="02020603050405020304" pitchFamily="18" charset="0"/>
              </a:rPr>
              <a:t>Esta información se descarga automáticamente del SICI. </a:t>
            </a:r>
          </a:p>
          <a:p>
            <a:pPr algn="just"/>
            <a:endParaRPr lang="es-MX" sz="1400" dirty="0">
              <a:latin typeface="Gill Sans MT" pitchFamily="34" charset="0"/>
            </a:endParaRPr>
          </a:p>
          <a:p>
            <a:pPr algn="just"/>
            <a:endParaRPr lang="es-MX" sz="1400" b="1" dirty="0">
              <a:latin typeface="Gill Sans MT" pitchFamily="34" charset="0"/>
            </a:endParaRPr>
          </a:p>
        </p:txBody>
      </p:sp>
    </p:spTree>
  </p:cSld>
  <p:clrMapOvr>
    <a:masterClrMapping/>
  </p:clrMapOvr>
  <p:transition>
    <p:zoom dir="in"/>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p:cNvSpPr>
          <p:nvPr>
            <p:ph idx="1"/>
          </p:nvPr>
        </p:nvSpPr>
        <p:spPr>
          <a:xfrm>
            <a:off x="1547664" y="765175"/>
            <a:ext cx="6912768" cy="791617"/>
          </a:xfrm>
        </p:spPr>
        <p:txBody>
          <a:bodyPr>
            <a:noAutofit/>
          </a:bodyPr>
          <a:lstStyle/>
          <a:p>
            <a:pPr algn="ctr" eaLnBrk="1" hangingPunct="1">
              <a:lnSpc>
                <a:spcPct val="80000"/>
              </a:lnSpc>
              <a:buFont typeface="Wingdings 2" pitchFamily="18" charset="2"/>
              <a:buNone/>
            </a:pPr>
            <a:r>
              <a:rPr lang="es-MX" sz="1800" b="1" dirty="0" smtClean="0">
                <a:solidFill>
                  <a:schemeClr val="tx1"/>
                </a:solidFill>
                <a:latin typeface="Calibri" pitchFamily="34" charset="0"/>
              </a:rPr>
              <a:t>FORMATO No. 3. 5</a:t>
            </a:r>
          </a:p>
          <a:p>
            <a:pPr algn="ctr" eaLnBrk="1" hangingPunct="1">
              <a:lnSpc>
                <a:spcPct val="80000"/>
              </a:lnSpc>
              <a:buFont typeface="Wingdings 2" pitchFamily="18" charset="2"/>
              <a:buNone/>
            </a:pPr>
            <a:r>
              <a:rPr lang="es-MX" sz="1800" b="1" u="sng" dirty="0" smtClean="0">
                <a:solidFill>
                  <a:schemeClr val="tx1"/>
                </a:solidFill>
                <a:latin typeface="Calibri" pitchFamily="34" charset="0"/>
              </a:rPr>
              <a:t>INVENTARIO DE BIENES ARTISTICOS, CULTURALES E HISTORICOS</a:t>
            </a:r>
          </a:p>
          <a:p>
            <a:pPr algn="ctr" eaLnBrk="1" hangingPunct="1">
              <a:lnSpc>
                <a:spcPct val="80000"/>
              </a:lnSpc>
              <a:buFont typeface="Wingdings 2" pitchFamily="18" charset="2"/>
              <a:buNone/>
            </a:pPr>
            <a:endParaRPr lang="es-MX" sz="1800" b="1" dirty="0" smtClean="0">
              <a:solidFill>
                <a:srgbClr val="663300"/>
              </a:solidFill>
              <a:latin typeface="Calibri" pitchFamily="34" charset="0"/>
            </a:endParaRPr>
          </a:p>
          <a:p>
            <a:pPr algn="just" eaLnBrk="1" hangingPunct="1">
              <a:lnSpc>
                <a:spcPct val="80000"/>
              </a:lnSpc>
              <a:buFont typeface="Wingdings 2" pitchFamily="18" charset="2"/>
              <a:buNone/>
            </a:pPr>
            <a:r>
              <a:rPr lang="es-ES" sz="1800" b="1" dirty="0" smtClean="0">
                <a:solidFill>
                  <a:srgbClr val="663300"/>
                </a:solidFill>
                <a:latin typeface="Calibri" pitchFamily="34" charset="0"/>
              </a:rPr>
              <a:t>	</a:t>
            </a:r>
            <a:endParaRPr lang="es-MX" sz="1800" dirty="0" smtClean="0">
              <a:solidFill>
                <a:srgbClr val="663300"/>
              </a:solidFill>
              <a:latin typeface="Calibri" pitchFamily="34" charset="0"/>
            </a:endParaRPr>
          </a:p>
        </p:txBody>
      </p:sp>
      <p:sp>
        <p:nvSpPr>
          <p:cNvPr id="74754" name="5 Marcador de número de diapositiva"/>
          <p:cNvSpPr>
            <a:spLocks noGrp="1"/>
          </p:cNvSpPr>
          <p:nvPr>
            <p:ph type="sldNum" sz="quarter" idx="12"/>
          </p:nvPr>
        </p:nvSpPr>
        <p:spPr bwMode="auto">
          <a:noFill/>
          <a:ln>
            <a:miter lim="800000"/>
            <a:headEnd/>
            <a:tailEnd/>
          </a:ln>
        </p:spPr>
        <p:txBody>
          <a:bodyPr/>
          <a:lstStyle/>
          <a:p>
            <a:fld id="{405A41FA-4166-46FE-9688-91E2FCE041AD}" type="slidenum">
              <a:rPr lang="es-ES" smtClean="0"/>
              <a:pPr/>
              <a:t>62</a:t>
            </a:fld>
            <a:endParaRPr lang="es-ES" smtClean="0"/>
          </a:p>
        </p:txBody>
      </p:sp>
      <p:sp>
        <p:nvSpPr>
          <p:cNvPr id="74756" name="Text Box 3"/>
          <p:cNvSpPr txBox="1">
            <a:spLocks noChangeArrowheads="1"/>
          </p:cNvSpPr>
          <p:nvPr/>
        </p:nvSpPr>
        <p:spPr bwMode="auto">
          <a:xfrm>
            <a:off x="1096207" y="1772816"/>
            <a:ext cx="7508242" cy="4278094"/>
          </a:xfrm>
          <a:prstGeom prst="rect">
            <a:avLst/>
          </a:prstGeom>
          <a:noFill/>
          <a:ln w="9525">
            <a:noFill/>
            <a:miter lim="800000"/>
            <a:headEnd/>
            <a:tailEnd/>
          </a:ln>
        </p:spPr>
        <p:txBody>
          <a:bodyPr wrap="square">
            <a:spAutoFit/>
          </a:bodyPr>
          <a:lstStyle/>
          <a:p>
            <a:pPr algn="just"/>
            <a:r>
              <a:rPr lang="es-MX" sz="1600" b="1" dirty="0">
                <a:latin typeface="Gill Sans MT" pitchFamily="34" charset="0"/>
              </a:rPr>
              <a:t>AUTOR</a:t>
            </a:r>
            <a:r>
              <a:rPr lang="es-MX" sz="1600" dirty="0">
                <a:latin typeface="Gill Sans MT" pitchFamily="34" charset="0"/>
              </a:rPr>
              <a:t>.  Indicar el nombre del autor o creador de la obra</a:t>
            </a:r>
            <a:r>
              <a:rPr lang="es-MX" sz="1600" dirty="0" smtClean="0">
                <a:latin typeface="Gill Sans MT" pitchFamily="34" charset="0"/>
              </a:rPr>
              <a:t>.</a:t>
            </a:r>
            <a:r>
              <a:rPr lang="es-ES" sz="1600" dirty="0">
                <a:latin typeface="Gill Sans MT" pitchFamily="34" charset="0"/>
              </a:rPr>
              <a:t> Esta información se descarga automáticamente del SICI. </a:t>
            </a:r>
          </a:p>
          <a:p>
            <a:pPr algn="just"/>
            <a:endParaRPr lang="es-MX" sz="1600" b="1" dirty="0">
              <a:latin typeface="Gill Sans MT" pitchFamily="34" charset="0"/>
            </a:endParaRPr>
          </a:p>
          <a:p>
            <a:pPr algn="just"/>
            <a:r>
              <a:rPr lang="es-MX" sz="1600" b="1" dirty="0">
                <a:latin typeface="Gill Sans MT" pitchFamily="34" charset="0"/>
              </a:rPr>
              <a:t>UBICACIÓN.</a:t>
            </a:r>
            <a:r>
              <a:rPr lang="es-MX" sz="1600" dirty="0">
                <a:latin typeface="Gill Sans MT" pitchFamily="34" charset="0"/>
              </a:rPr>
              <a:t>  Indicar el lugar en donde se localiza o se encuentra físicamente el bien</a:t>
            </a:r>
            <a:r>
              <a:rPr lang="es-MX" sz="1600" dirty="0" smtClean="0">
                <a:latin typeface="Gill Sans MT" pitchFamily="34" charset="0"/>
              </a:rPr>
              <a:t>.</a:t>
            </a:r>
            <a:r>
              <a:rPr lang="es-ES" sz="1600" dirty="0">
                <a:latin typeface="Gill Sans MT" pitchFamily="34" charset="0"/>
              </a:rPr>
              <a:t> Esta información se descarga automáticamente del SICI. </a:t>
            </a:r>
          </a:p>
          <a:p>
            <a:pPr algn="just"/>
            <a:endParaRPr lang="es-MX" sz="1600" dirty="0">
              <a:latin typeface="Gill Sans MT" pitchFamily="34" charset="0"/>
            </a:endParaRPr>
          </a:p>
          <a:p>
            <a:pPr algn="just"/>
            <a:r>
              <a:rPr lang="es-MX" sz="1600" b="1" dirty="0" smtClean="0">
                <a:latin typeface="Gill Sans MT" pitchFamily="34" charset="0"/>
              </a:rPr>
              <a:t>RESPONSABLE </a:t>
            </a:r>
            <a:r>
              <a:rPr lang="es-MX" sz="1600" b="1" dirty="0">
                <a:latin typeface="Gill Sans MT" pitchFamily="34" charset="0"/>
              </a:rPr>
              <a:t>DE SU RESGUARDO.</a:t>
            </a:r>
            <a:r>
              <a:rPr lang="es-MX" sz="1600" dirty="0">
                <a:latin typeface="Gill Sans MT" pitchFamily="34" charset="0"/>
              </a:rPr>
              <a:t> Escribir el nombre de la persona que efectivamente resguarda el bien, es decir, a quien se le haya asignado la custodia y conservación del bien</a:t>
            </a:r>
            <a:r>
              <a:rPr lang="es-MX" sz="1600" dirty="0" smtClean="0">
                <a:latin typeface="Gill Sans MT" pitchFamily="34" charset="0"/>
              </a:rPr>
              <a:t>.</a:t>
            </a:r>
            <a:r>
              <a:rPr lang="es-ES" sz="1600" dirty="0">
                <a:latin typeface="Gill Sans MT" pitchFamily="34" charset="0"/>
              </a:rPr>
              <a:t> Esta información se descarga automáticamente del SICI. </a:t>
            </a:r>
          </a:p>
          <a:p>
            <a:pPr algn="just"/>
            <a:endParaRPr lang="es-MX" sz="1600" b="1" dirty="0">
              <a:latin typeface="Gill Sans MT" pitchFamily="34" charset="0"/>
            </a:endParaRPr>
          </a:p>
          <a:p>
            <a:pPr algn="just"/>
            <a:r>
              <a:rPr lang="es-MX" sz="1600" b="1" dirty="0" smtClean="0">
                <a:latin typeface="Gill Sans MT" pitchFamily="34" charset="0"/>
              </a:rPr>
              <a:t>CÓDIGO DEL RESGUARDANTE. </a:t>
            </a:r>
            <a:r>
              <a:rPr lang="es-MX" sz="1600" dirty="0">
                <a:latin typeface="Gill Sans MT" pitchFamily="34" charset="0"/>
              </a:rPr>
              <a:t>Escribir el código de la persona que resguarda o es responsable de la obra. </a:t>
            </a:r>
            <a:r>
              <a:rPr lang="es-ES" sz="1600" dirty="0">
                <a:latin typeface="Gill Sans MT" pitchFamily="34" charset="0"/>
              </a:rPr>
              <a:t>Esta información se descarga automáticamente del SICI. </a:t>
            </a:r>
          </a:p>
          <a:p>
            <a:pPr algn="just"/>
            <a:endParaRPr lang="es-MX" sz="1600" dirty="0">
              <a:latin typeface="Gill Sans MT" pitchFamily="34" charset="0"/>
            </a:endParaRPr>
          </a:p>
          <a:p>
            <a:pPr algn="just"/>
            <a:r>
              <a:rPr lang="es-MX" sz="1600" dirty="0">
                <a:latin typeface="Gill Sans MT" pitchFamily="34" charset="0"/>
              </a:rPr>
              <a:t>NOTA: En caso de que la Entidad o Dependencia cuente con bienes artísticos, culturales </a:t>
            </a:r>
            <a:r>
              <a:rPr lang="es-MX" sz="1600" dirty="0" smtClean="0">
                <a:latin typeface="Gill Sans MT" pitchFamily="34" charset="0"/>
              </a:rPr>
              <a:t>o </a:t>
            </a:r>
            <a:r>
              <a:rPr lang="es-MX" sz="1600" dirty="0">
                <a:latin typeface="Gill Sans MT" pitchFamily="34" charset="0"/>
              </a:rPr>
              <a:t>históricos pendientes o en trámite de alta en el sistema de Control Patrimonial de la </a:t>
            </a:r>
            <a:r>
              <a:rPr lang="es-MX" sz="1600" dirty="0" smtClean="0">
                <a:latin typeface="Gill Sans MT" pitchFamily="34" charset="0"/>
              </a:rPr>
              <a:t>Universidad, en su caso </a:t>
            </a:r>
            <a:r>
              <a:rPr lang="es-MX" sz="1600" dirty="0">
                <a:latin typeface="Gill Sans MT" pitchFamily="34" charset="0"/>
              </a:rPr>
              <a:t>deberá relacionarlos, especificando que se encuentra en proceso </a:t>
            </a:r>
            <a:r>
              <a:rPr lang="es-MX" sz="1600" dirty="0" smtClean="0">
                <a:latin typeface="Gill Sans MT" pitchFamily="34" charset="0"/>
              </a:rPr>
              <a:t>de registro; independientemente de que relacione este pendiente en el formato 3.1</a:t>
            </a:r>
            <a:endParaRPr lang="es-ES" sz="1600" dirty="0">
              <a:latin typeface="Gill Sans MT" pitchFamily="34" charset="0"/>
            </a:endParaRPr>
          </a:p>
        </p:txBody>
      </p:sp>
    </p:spTree>
  </p:cSld>
  <p:clrMapOvr>
    <a:masterClrMapping/>
  </p:clrMapOvr>
  <p:transition>
    <p:zoom dir="in"/>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5 Marcador de número de diapositiva"/>
          <p:cNvSpPr>
            <a:spLocks noGrp="1"/>
          </p:cNvSpPr>
          <p:nvPr>
            <p:ph type="sldNum" sz="quarter" idx="12"/>
          </p:nvPr>
        </p:nvSpPr>
        <p:spPr bwMode="auto">
          <a:noFill/>
          <a:ln>
            <a:miter lim="800000"/>
            <a:headEnd/>
            <a:tailEnd/>
          </a:ln>
        </p:spPr>
        <p:txBody>
          <a:bodyPr/>
          <a:lstStyle/>
          <a:p>
            <a:fld id="{BAB9217B-25F1-47C1-9A51-676AE4E34838}" type="slidenum">
              <a:rPr lang="es-ES" smtClean="0"/>
              <a:pPr/>
              <a:t>63</a:t>
            </a:fld>
            <a:endParaRPr lang="es-ES" smtClean="0"/>
          </a:p>
        </p:txBody>
      </p:sp>
      <p:pic>
        <p:nvPicPr>
          <p:cNvPr id="75779" name="Picture 4"/>
          <p:cNvPicPr>
            <a:picLocks noChangeAspect="1" noChangeArrowheads="1"/>
          </p:cNvPicPr>
          <p:nvPr/>
        </p:nvPicPr>
        <p:blipFill>
          <a:blip r:embed="rId2" cstate="print"/>
          <a:srcRect/>
          <a:stretch>
            <a:fillRect/>
          </a:stretch>
        </p:blipFill>
        <p:spPr bwMode="auto">
          <a:xfrm>
            <a:off x="1143000" y="738188"/>
            <a:ext cx="8001000" cy="538162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p:cNvSpPr>
          <p:nvPr>
            <p:ph idx="1"/>
          </p:nvPr>
        </p:nvSpPr>
        <p:spPr>
          <a:xfrm>
            <a:off x="1403648" y="404813"/>
            <a:ext cx="7056784" cy="748095"/>
          </a:xfrm>
        </p:spPr>
        <p:txBody>
          <a:bodyPr>
            <a:noAutofit/>
          </a:bodyPr>
          <a:lstStyle/>
          <a:p>
            <a:pPr marL="381000" indent="-381000" algn="ctr" eaLnBrk="1" hangingPunct="1">
              <a:lnSpc>
                <a:spcPct val="80000"/>
              </a:lnSpc>
              <a:buFont typeface="Wingdings 2" pitchFamily="18" charset="2"/>
              <a:buNone/>
            </a:pPr>
            <a:r>
              <a:rPr lang="es-MX" sz="1800" b="1" dirty="0" smtClean="0">
                <a:solidFill>
                  <a:schemeClr val="tx1"/>
                </a:solidFill>
                <a:latin typeface="Calibri" pitchFamily="34" charset="0"/>
              </a:rPr>
              <a:t>FORMATO No. 3.6</a:t>
            </a:r>
          </a:p>
          <a:p>
            <a:pPr marL="381000" indent="-381000" algn="ctr" eaLnBrk="1" hangingPunct="1">
              <a:lnSpc>
                <a:spcPct val="80000"/>
              </a:lnSpc>
              <a:buFont typeface="Wingdings 2" pitchFamily="18" charset="2"/>
              <a:buNone/>
            </a:pPr>
            <a:r>
              <a:rPr lang="es-MX" sz="1800" b="1" u="sng" dirty="0" smtClean="0">
                <a:solidFill>
                  <a:schemeClr val="tx1"/>
                </a:solidFill>
                <a:latin typeface="Calibri" pitchFamily="34" charset="0"/>
              </a:rPr>
              <a:t>ACTIVOS OTORGADOS EN COMODATO, ARRENDAMIENTO  O PRESTAMO</a:t>
            </a:r>
          </a:p>
          <a:p>
            <a:pPr marL="381000" indent="-381000" algn="ctr" eaLnBrk="1" hangingPunct="1">
              <a:lnSpc>
                <a:spcPct val="80000"/>
              </a:lnSpc>
              <a:buFont typeface="Wingdings 2" pitchFamily="18" charset="2"/>
              <a:buNone/>
            </a:pPr>
            <a:endParaRPr lang="es-MX" sz="1800" dirty="0" smtClean="0">
              <a:solidFill>
                <a:srgbClr val="663300"/>
              </a:solidFill>
              <a:latin typeface="Calibri" pitchFamily="34" charset="0"/>
            </a:endParaRPr>
          </a:p>
          <a:p>
            <a:pPr marL="381000" indent="-381000" algn="just" eaLnBrk="1" hangingPunct="1">
              <a:lnSpc>
                <a:spcPct val="80000"/>
              </a:lnSpc>
              <a:buFont typeface="Wingdings 2" pitchFamily="18" charset="2"/>
              <a:buNone/>
            </a:pPr>
            <a:r>
              <a:rPr lang="es-MX" sz="1800" b="1" dirty="0" smtClean="0">
                <a:solidFill>
                  <a:srgbClr val="663300"/>
                </a:solidFill>
                <a:latin typeface="Calibri" pitchFamily="34" charset="0"/>
              </a:rPr>
              <a:t>	</a:t>
            </a:r>
            <a:endParaRPr lang="es-ES" sz="1800" dirty="0" smtClean="0">
              <a:solidFill>
                <a:srgbClr val="663300"/>
              </a:solidFill>
              <a:latin typeface="Calibri" pitchFamily="34" charset="0"/>
            </a:endParaRPr>
          </a:p>
        </p:txBody>
      </p:sp>
      <p:sp>
        <p:nvSpPr>
          <p:cNvPr id="76802" name="5 Marcador de número de diapositiva"/>
          <p:cNvSpPr>
            <a:spLocks noGrp="1"/>
          </p:cNvSpPr>
          <p:nvPr>
            <p:ph type="sldNum" sz="quarter" idx="12"/>
          </p:nvPr>
        </p:nvSpPr>
        <p:spPr bwMode="auto">
          <a:noFill/>
          <a:ln>
            <a:miter lim="800000"/>
            <a:headEnd/>
            <a:tailEnd/>
          </a:ln>
        </p:spPr>
        <p:txBody>
          <a:bodyPr/>
          <a:lstStyle/>
          <a:p>
            <a:fld id="{444E81DB-4FA5-4929-8FB7-1952953D0F83}" type="slidenum">
              <a:rPr lang="es-ES" smtClean="0"/>
              <a:pPr/>
              <a:t>64</a:t>
            </a:fld>
            <a:endParaRPr lang="es-ES" smtClean="0"/>
          </a:p>
        </p:txBody>
      </p:sp>
      <p:sp>
        <p:nvSpPr>
          <p:cNvPr id="76804" name="Text Box 3"/>
          <p:cNvSpPr txBox="1">
            <a:spLocks noChangeArrowheads="1"/>
          </p:cNvSpPr>
          <p:nvPr/>
        </p:nvSpPr>
        <p:spPr bwMode="auto">
          <a:xfrm>
            <a:off x="971600" y="1179512"/>
            <a:ext cx="7705725" cy="5678478"/>
          </a:xfrm>
          <a:prstGeom prst="rect">
            <a:avLst/>
          </a:prstGeom>
          <a:noFill/>
          <a:ln w="9525">
            <a:noFill/>
            <a:miter lim="800000"/>
            <a:headEnd/>
            <a:tailEnd/>
          </a:ln>
        </p:spPr>
        <p:txBody>
          <a:bodyPr>
            <a:spAutoFit/>
          </a:bodyPr>
          <a:lstStyle/>
          <a:p>
            <a:pPr algn="just"/>
            <a:r>
              <a:rPr lang="es-MX" sz="1500" b="1" dirty="0" smtClean="0">
                <a:latin typeface="Gill Sans MT" pitchFamily="34" charset="0"/>
              </a:rPr>
              <a:t>Este </a:t>
            </a:r>
            <a:r>
              <a:rPr lang="es-MX" sz="1500" b="1" dirty="0">
                <a:latin typeface="Gill Sans MT" pitchFamily="34" charset="0"/>
              </a:rPr>
              <a:t>formato </a:t>
            </a:r>
            <a:r>
              <a:rPr lang="es-MX" sz="1500" b="1" dirty="0" smtClean="0">
                <a:latin typeface="Gill Sans MT" pitchFamily="34" charset="0"/>
              </a:rPr>
              <a:t>contempla los activos fijos, </a:t>
            </a:r>
            <a:r>
              <a:rPr lang="es-MX" sz="1500" b="1" dirty="0">
                <a:latin typeface="Gill Sans MT" pitchFamily="34" charset="0"/>
              </a:rPr>
              <a:t>incluyendo los bienes inmuebles, que la Entidad o Dependencia, Unidad, Área o Proyecto que integra el expediente haya otorgado en comodato, arrendamiento o préstamo</a:t>
            </a:r>
            <a:r>
              <a:rPr lang="es-MX" sz="1500" b="1" dirty="0" smtClean="0">
                <a:latin typeface="Gill Sans MT" pitchFamily="34" charset="0"/>
              </a:rPr>
              <a:t>.</a:t>
            </a:r>
            <a:endParaRPr lang="es-MX" sz="1500" b="1" dirty="0">
              <a:latin typeface="Gill Sans MT" pitchFamily="34" charset="0"/>
            </a:endParaRPr>
          </a:p>
          <a:p>
            <a:pPr algn="just"/>
            <a:r>
              <a:rPr lang="es-MX" sz="1500" b="1" dirty="0">
                <a:latin typeface="Gill Sans MT" pitchFamily="34" charset="0"/>
              </a:rPr>
              <a:t>Para bienes inmuebles anotar únicamente los siguientes datos</a:t>
            </a:r>
            <a:r>
              <a:rPr lang="es-MX" sz="1500" b="1" dirty="0" smtClean="0">
                <a:latin typeface="Gill Sans MT" pitchFamily="34" charset="0"/>
              </a:rPr>
              <a:t>: ID, DESCRIPCIÓN, UBICACIÓN, DURACIÓN </a:t>
            </a:r>
            <a:r>
              <a:rPr lang="es-MX" sz="1500" b="1" dirty="0">
                <a:latin typeface="Gill Sans MT" pitchFamily="34" charset="0"/>
              </a:rPr>
              <a:t>y PERSONA, DEPENDENCIA O INSTITUCIÓN que recibe el </a:t>
            </a:r>
            <a:r>
              <a:rPr lang="es-MX" sz="1500" b="1" dirty="0" smtClean="0">
                <a:latin typeface="Gill Sans MT" pitchFamily="34" charset="0"/>
              </a:rPr>
              <a:t>bien inmueble.</a:t>
            </a:r>
          </a:p>
          <a:p>
            <a:pPr algn="just"/>
            <a:r>
              <a:rPr lang="es-MX" sz="1500" b="1" dirty="0" smtClean="0">
                <a:latin typeface="Gill Sans MT" pitchFamily="34" charset="0"/>
              </a:rPr>
              <a:t>Para bienes muebles anotar:</a:t>
            </a:r>
            <a:endParaRPr lang="es-MX" sz="1500" b="1" dirty="0">
              <a:latin typeface="Gill Sans MT" pitchFamily="34" charset="0"/>
            </a:endParaRPr>
          </a:p>
          <a:p>
            <a:pPr algn="just"/>
            <a:r>
              <a:rPr lang="es-ES" sz="1500" b="1" dirty="0" smtClean="0">
                <a:latin typeface="Gill Sans MT" pitchFamily="34" charset="0"/>
              </a:rPr>
              <a:t>NÚMERO </a:t>
            </a:r>
            <a:r>
              <a:rPr lang="es-ES" sz="1500" b="1" dirty="0">
                <a:latin typeface="Gill Sans MT" pitchFamily="34" charset="0"/>
              </a:rPr>
              <a:t>DE IDENTIFICACIÓN ID.</a:t>
            </a:r>
            <a:r>
              <a:rPr lang="es-ES" sz="1500" dirty="0">
                <a:latin typeface="Gill Sans MT" pitchFamily="34" charset="0"/>
              </a:rPr>
              <a:t> Anotar el número de identificación del </a:t>
            </a:r>
            <a:r>
              <a:rPr lang="es-ES" sz="1500" dirty="0" smtClean="0">
                <a:latin typeface="Gill Sans MT" pitchFamily="34" charset="0"/>
              </a:rPr>
              <a:t>bien con que esta registrado en SICI.</a:t>
            </a:r>
            <a:endParaRPr lang="es-MX" sz="1500" b="1" dirty="0">
              <a:latin typeface="Gill Sans MT" pitchFamily="34" charset="0"/>
            </a:endParaRPr>
          </a:p>
          <a:p>
            <a:pPr algn="just"/>
            <a:r>
              <a:rPr lang="es-MX" sz="1500" b="1" dirty="0">
                <a:latin typeface="Gill Sans MT" pitchFamily="34" charset="0"/>
              </a:rPr>
              <a:t>DESCRIPCIÓN.</a:t>
            </a:r>
            <a:r>
              <a:rPr lang="es-MX" sz="1500" dirty="0">
                <a:latin typeface="Gill Sans MT" pitchFamily="34" charset="0"/>
              </a:rPr>
              <a:t> Escribir la característica del activo, conforme lo determina el catálogo de bienes emitido por la Coordinación General de Patrimonio de la Universidad.</a:t>
            </a:r>
          </a:p>
          <a:p>
            <a:pPr algn="just"/>
            <a:endParaRPr lang="es-MX" sz="800" b="1" dirty="0">
              <a:latin typeface="Gill Sans MT" pitchFamily="34" charset="0"/>
            </a:endParaRPr>
          </a:p>
          <a:p>
            <a:pPr algn="just"/>
            <a:r>
              <a:rPr lang="es-MX" sz="1500" b="1" dirty="0">
                <a:latin typeface="Gill Sans MT" pitchFamily="34" charset="0"/>
              </a:rPr>
              <a:t>MARCA.</a:t>
            </a:r>
            <a:r>
              <a:rPr lang="es-MX" sz="1500" dirty="0">
                <a:latin typeface="Gill Sans MT" pitchFamily="34" charset="0"/>
              </a:rPr>
              <a:t> Registrar la marca del bien, principalmente en el caso de los equipos de cómputo o electrónicos.</a:t>
            </a:r>
          </a:p>
          <a:p>
            <a:pPr algn="just"/>
            <a:endParaRPr lang="es-MX" sz="800" b="1" dirty="0">
              <a:latin typeface="Gill Sans MT" pitchFamily="34" charset="0"/>
            </a:endParaRPr>
          </a:p>
          <a:p>
            <a:pPr algn="just"/>
            <a:r>
              <a:rPr lang="es-MX" sz="1500" b="1" dirty="0">
                <a:latin typeface="Gill Sans MT" pitchFamily="34" charset="0"/>
              </a:rPr>
              <a:t>AÑO O MODELO.</a:t>
            </a:r>
            <a:r>
              <a:rPr lang="es-MX" sz="1500" dirty="0">
                <a:latin typeface="Gill Sans MT" pitchFamily="34" charset="0"/>
              </a:rPr>
              <a:t> Señalar el año o modelo del bien.</a:t>
            </a:r>
          </a:p>
          <a:p>
            <a:pPr algn="just"/>
            <a:endParaRPr lang="es-MX" sz="800" b="1" dirty="0">
              <a:latin typeface="Gill Sans MT" pitchFamily="34" charset="0"/>
            </a:endParaRPr>
          </a:p>
          <a:p>
            <a:pPr algn="just"/>
            <a:r>
              <a:rPr lang="es-MX" sz="1500" b="1" dirty="0">
                <a:latin typeface="Gill Sans MT" pitchFamily="34" charset="0"/>
              </a:rPr>
              <a:t>NÚMERO DE SERIE.</a:t>
            </a:r>
            <a:r>
              <a:rPr lang="es-MX" sz="1500" dirty="0">
                <a:latin typeface="Gill Sans MT" pitchFamily="34" charset="0"/>
              </a:rPr>
              <a:t> Anotar claramente el número de serie del bien, en todos los casos y sin excepción en los bienes donde se cuente con dicho número.</a:t>
            </a:r>
          </a:p>
          <a:p>
            <a:pPr algn="just"/>
            <a:endParaRPr lang="es-MX" sz="800" dirty="0">
              <a:latin typeface="Gill Sans MT" pitchFamily="34" charset="0"/>
            </a:endParaRPr>
          </a:p>
          <a:p>
            <a:pPr algn="just"/>
            <a:r>
              <a:rPr lang="es-MX" sz="1500" b="1" dirty="0">
                <a:latin typeface="Gill Sans MT" pitchFamily="34" charset="0"/>
              </a:rPr>
              <a:t>UBICACIÓN FÍSICA DEL BIEN. </a:t>
            </a:r>
            <a:r>
              <a:rPr lang="es-MX" sz="1500" dirty="0">
                <a:latin typeface="Gill Sans MT" pitchFamily="34" charset="0"/>
              </a:rPr>
              <a:t>Indicar el lugar en donde se localiza o se encuentra físicamente el bien.</a:t>
            </a:r>
            <a:r>
              <a:rPr lang="es-MX" sz="1600" dirty="0"/>
              <a:t> </a:t>
            </a:r>
            <a:endParaRPr lang="es-ES" sz="800" b="1" dirty="0">
              <a:latin typeface="Gill Sans MT" pitchFamily="34" charset="0"/>
            </a:endParaRPr>
          </a:p>
          <a:p>
            <a:pPr algn="just"/>
            <a:r>
              <a:rPr lang="es-ES" sz="1500" b="1" dirty="0">
                <a:latin typeface="Gill Sans MT" pitchFamily="34" charset="0"/>
              </a:rPr>
              <a:t>PERSONA, DEPENDENCIA O INSTITUCIÓN QUE RECIBE EL BIEN.</a:t>
            </a:r>
            <a:r>
              <a:rPr lang="es-ES" sz="1500" dirty="0">
                <a:latin typeface="Gill Sans MT" pitchFamily="34" charset="0"/>
              </a:rPr>
              <a:t> Indicar el nombre de la persona, Entidad o Dependencia, Unidad, Área</a:t>
            </a:r>
            <a:r>
              <a:rPr lang="es-ES" sz="1500" b="1" dirty="0">
                <a:latin typeface="Gill Sans MT" pitchFamily="34" charset="0"/>
              </a:rPr>
              <a:t> </a:t>
            </a:r>
            <a:r>
              <a:rPr lang="es-ES" sz="1500" dirty="0">
                <a:latin typeface="Gill Sans MT" pitchFamily="34" charset="0"/>
              </a:rPr>
              <a:t>o Institución que recibe el bien, </a:t>
            </a:r>
            <a:r>
              <a:rPr lang="es-ES" sz="1500" dirty="0" smtClean="0">
                <a:latin typeface="Gill Sans MT" pitchFamily="34" charset="0"/>
              </a:rPr>
              <a:t>adjuntar al acta </a:t>
            </a:r>
            <a:r>
              <a:rPr lang="es-ES" sz="1500" b="1" dirty="0">
                <a:latin typeface="Gill Sans MT" pitchFamily="34" charset="0"/>
              </a:rPr>
              <a:t>FOTOCOPIA</a:t>
            </a:r>
            <a:r>
              <a:rPr lang="es-ES" sz="1500" dirty="0">
                <a:latin typeface="Gill Sans MT" pitchFamily="34" charset="0"/>
              </a:rPr>
              <a:t> del recibo o documento de entrega de los bienes otorgados en comodato, arrendamiento o préstamo.</a:t>
            </a:r>
          </a:p>
        </p:txBody>
      </p:sp>
    </p:spTree>
  </p:cSld>
  <p:clrMapOvr>
    <a:masterClrMapping/>
  </p:clrMapOvr>
  <p:transition>
    <p:zoom dir="in"/>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5 Marcador de número de diapositiva"/>
          <p:cNvSpPr>
            <a:spLocks noGrp="1"/>
          </p:cNvSpPr>
          <p:nvPr>
            <p:ph type="sldNum" sz="quarter" idx="12"/>
          </p:nvPr>
        </p:nvSpPr>
        <p:spPr bwMode="auto">
          <a:noFill/>
          <a:ln>
            <a:miter lim="800000"/>
            <a:headEnd/>
            <a:tailEnd/>
          </a:ln>
        </p:spPr>
        <p:txBody>
          <a:bodyPr/>
          <a:lstStyle/>
          <a:p>
            <a:fld id="{4984DCB4-64DB-4340-BEAC-654C9A9D0F55}" type="slidenum">
              <a:rPr lang="es-ES" smtClean="0"/>
              <a:pPr/>
              <a:t>65</a:t>
            </a:fld>
            <a:endParaRPr lang="es-ES" smtClean="0"/>
          </a:p>
        </p:txBody>
      </p:sp>
      <p:pic>
        <p:nvPicPr>
          <p:cNvPr id="77827" name="Picture 4"/>
          <p:cNvPicPr>
            <a:picLocks noChangeAspect="1" noChangeArrowheads="1"/>
          </p:cNvPicPr>
          <p:nvPr/>
        </p:nvPicPr>
        <p:blipFill>
          <a:blip r:embed="rId2" cstate="print"/>
          <a:srcRect/>
          <a:stretch>
            <a:fillRect/>
          </a:stretch>
        </p:blipFill>
        <p:spPr bwMode="auto">
          <a:xfrm>
            <a:off x="1143000" y="519113"/>
            <a:ext cx="8001000" cy="581977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87624" y="1052736"/>
            <a:ext cx="7416824" cy="5472608"/>
          </a:xfrm>
        </p:spPr>
        <p:txBody>
          <a:bodyPr>
            <a:noAutofit/>
          </a:bodyPr>
          <a:lstStyle/>
          <a:p>
            <a:pPr marL="0" lvl="0" indent="0" algn="just" defTabSz="914400" fontAlgn="base">
              <a:spcBef>
                <a:spcPct val="0"/>
              </a:spcBef>
              <a:spcAft>
                <a:spcPct val="0"/>
              </a:spcAft>
              <a:buClrTx/>
              <a:buNone/>
            </a:pPr>
            <a:r>
              <a:rPr lang="es-MX" sz="1200" b="1" dirty="0">
                <a:solidFill>
                  <a:schemeClr val="tx1"/>
                </a:solidFill>
                <a:latin typeface="Gill Sans MT" pitchFamily="34" charset="0"/>
              </a:rPr>
              <a:t>En este formato se registrará la información relativa a las existencias </a:t>
            </a:r>
            <a:r>
              <a:rPr lang="es-MX" sz="1200" b="1" dirty="0" smtClean="0">
                <a:solidFill>
                  <a:schemeClr val="tx1"/>
                </a:solidFill>
                <a:latin typeface="Gill Sans MT" pitchFamily="34" charset="0"/>
              </a:rPr>
              <a:t>de bienes,  artículos y mercancías con </a:t>
            </a:r>
            <a:r>
              <a:rPr lang="es-MX" sz="1200" b="1" dirty="0">
                <a:solidFill>
                  <a:schemeClr val="tx1"/>
                </a:solidFill>
                <a:latin typeface="Gill Sans MT" pitchFamily="34" charset="0"/>
              </a:rPr>
              <a:t>que cuenta la Entidad o Dependencia, Unidad, Área o Proyecto que integra el expediente, en los almacenes generales o particulares de los diferentes niveles de </a:t>
            </a:r>
            <a:r>
              <a:rPr lang="es-MX" sz="1200" b="1" dirty="0" smtClean="0">
                <a:solidFill>
                  <a:schemeClr val="tx1"/>
                </a:solidFill>
                <a:latin typeface="Gill Sans MT" pitchFamily="34" charset="0"/>
              </a:rPr>
              <a:t>organización.</a:t>
            </a:r>
          </a:p>
          <a:p>
            <a:pPr marL="0" lvl="0" indent="0" algn="just" defTabSz="914400" fontAlgn="base">
              <a:spcBef>
                <a:spcPct val="0"/>
              </a:spcBef>
              <a:spcAft>
                <a:spcPct val="0"/>
              </a:spcAft>
              <a:buClrTx/>
              <a:buNone/>
            </a:pPr>
            <a:endParaRPr lang="es-MX" sz="1200" b="1" dirty="0">
              <a:solidFill>
                <a:prstClr val="black"/>
              </a:solidFill>
              <a:latin typeface="Gill Sans MT" pitchFamily="34" charset="0"/>
            </a:endParaRPr>
          </a:p>
          <a:p>
            <a:pPr marL="0" lvl="0" indent="0" algn="just" defTabSz="914400" fontAlgn="base">
              <a:spcBef>
                <a:spcPct val="0"/>
              </a:spcBef>
              <a:spcAft>
                <a:spcPct val="0"/>
              </a:spcAft>
              <a:buClrTx/>
              <a:buNone/>
            </a:pPr>
            <a:r>
              <a:rPr lang="es-MX" sz="1200" b="1" dirty="0" smtClean="0">
                <a:solidFill>
                  <a:prstClr val="black"/>
                </a:solidFill>
                <a:latin typeface="Gill Sans MT" pitchFamily="34" charset="0"/>
              </a:rPr>
              <a:t>CONSECUTIVO. </a:t>
            </a:r>
            <a:r>
              <a:rPr lang="es-MX" sz="1200" dirty="0">
                <a:solidFill>
                  <a:prstClr val="black"/>
                </a:solidFill>
                <a:latin typeface="Gill Sans MT" pitchFamily="34" charset="0"/>
              </a:rPr>
              <a:t>Corresponde al </a:t>
            </a:r>
            <a:r>
              <a:rPr lang="es-MX" sz="1200" dirty="0" smtClean="0">
                <a:solidFill>
                  <a:prstClr val="black"/>
                </a:solidFill>
                <a:latin typeface="Gill Sans MT" pitchFamily="34" charset="0"/>
              </a:rPr>
              <a:t>número progresivo con el que se identifica el bien o artículo que se relaciona. </a:t>
            </a:r>
            <a:r>
              <a:rPr lang="es-ES" sz="1200" dirty="0" smtClean="0">
                <a:solidFill>
                  <a:prstClr val="black"/>
                </a:solidFill>
                <a:latin typeface="Gill Sans MT" pitchFamily="34" charset="0"/>
              </a:rPr>
              <a:t> </a:t>
            </a:r>
            <a:endParaRPr lang="es-ES" sz="1200" dirty="0">
              <a:solidFill>
                <a:prstClr val="black"/>
              </a:solidFill>
              <a:latin typeface="Gill Sans MT" pitchFamily="34" charset="0"/>
            </a:endParaRPr>
          </a:p>
          <a:p>
            <a:pPr marL="0" lvl="0" indent="0" algn="just" defTabSz="914400" fontAlgn="base">
              <a:spcBef>
                <a:spcPct val="0"/>
              </a:spcBef>
              <a:spcAft>
                <a:spcPct val="0"/>
              </a:spcAft>
              <a:buClrTx/>
              <a:buNone/>
            </a:pPr>
            <a:r>
              <a:rPr lang="es-MX" sz="1200" dirty="0" smtClean="0">
                <a:solidFill>
                  <a:prstClr val="black"/>
                </a:solidFill>
                <a:latin typeface="Gill Sans MT" pitchFamily="34" charset="0"/>
              </a:rPr>
              <a:t> </a:t>
            </a:r>
            <a:endParaRPr lang="es-MX" sz="1200" dirty="0">
              <a:solidFill>
                <a:prstClr val="black"/>
              </a:solidFill>
              <a:latin typeface="Gill Sans MT" pitchFamily="34" charset="0"/>
            </a:endParaRPr>
          </a:p>
          <a:p>
            <a:pPr marL="0" indent="0" algn="just" defTabSz="914400" fontAlgn="base">
              <a:spcBef>
                <a:spcPct val="0"/>
              </a:spcBef>
              <a:spcAft>
                <a:spcPct val="0"/>
              </a:spcAft>
              <a:buClrTx/>
              <a:buNone/>
            </a:pPr>
            <a:r>
              <a:rPr lang="es-MX" sz="1200" b="1" dirty="0" smtClean="0">
                <a:solidFill>
                  <a:prstClr val="black"/>
                </a:solidFill>
                <a:latin typeface="Gill Sans MT" pitchFamily="34" charset="0"/>
              </a:rPr>
              <a:t>DESCRIPCIÓN</a:t>
            </a:r>
            <a:r>
              <a:rPr lang="es-MX" sz="1200" b="1" dirty="0">
                <a:solidFill>
                  <a:prstClr val="black"/>
                </a:solidFill>
                <a:latin typeface="Gill Sans MT" pitchFamily="34" charset="0"/>
              </a:rPr>
              <a:t>. </a:t>
            </a:r>
            <a:r>
              <a:rPr lang="es-MX" sz="1200" dirty="0">
                <a:solidFill>
                  <a:schemeClr val="tx1"/>
                </a:solidFill>
                <a:latin typeface="Gill Sans MT" pitchFamily="34" charset="0"/>
              </a:rPr>
              <a:t>Escribir el nombre del artículo, de acuerdo con el catálogo de artículos de almacén, o la descripción de la </a:t>
            </a:r>
            <a:r>
              <a:rPr lang="es-MX" sz="1200" dirty="0" smtClean="0">
                <a:solidFill>
                  <a:schemeClr val="tx1"/>
                </a:solidFill>
                <a:latin typeface="Gill Sans MT" pitchFamily="34" charset="0"/>
              </a:rPr>
              <a:t>factura.</a:t>
            </a:r>
            <a:endParaRPr lang="es-MX" sz="1200" dirty="0">
              <a:solidFill>
                <a:schemeClr val="tx1"/>
              </a:solidFill>
              <a:latin typeface="Gill Sans MT" pitchFamily="34" charset="0"/>
            </a:endParaRPr>
          </a:p>
          <a:p>
            <a:pPr marL="0" lvl="0" indent="0" algn="just" defTabSz="914400" fontAlgn="base">
              <a:spcBef>
                <a:spcPct val="0"/>
              </a:spcBef>
              <a:spcAft>
                <a:spcPct val="0"/>
              </a:spcAft>
              <a:buClrTx/>
              <a:buNone/>
            </a:pPr>
            <a:endParaRPr lang="es-MX" sz="1200" b="1" dirty="0">
              <a:solidFill>
                <a:schemeClr val="tx1"/>
              </a:solidFill>
              <a:latin typeface="Gill Sans MT" pitchFamily="34" charset="0"/>
            </a:endParaRPr>
          </a:p>
          <a:p>
            <a:pPr marL="0" lvl="0" indent="0" algn="just" defTabSz="914400" fontAlgn="base">
              <a:spcBef>
                <a:spcPct val="0"/>
              </a:spcBef>
              <a:spcAft>
                <a:spcPct val="0"/>
              </a:spcAft>
              <a:buClrTx/>
              <a:buNone/>
            </a:pPr>
            <a:r>
              <a:rPr lang="es-MX" sz="1200" b="1" dirty="0">
                <a:solidFill>
                  <a:schemeClr val="tx1"/>
                </a:solidFill>
                <a:latin typeface="Gill Sans MT" pitchFamily="34" charset="0"/>
              </a:rPr>
              <a:t>PRECIO UNITARIO. </a:t>
            </a:r>
            <a:r>
              <a:rPr lang="es-MX" sz="1200" dirty="0">
                <a:solidFill>
                  <a:schemeClr val="tx1"/>
                </a:solidFill>
                <a:latin typeface="Gill Sans MT" pitchFamily="34" charset="0"/>
              </a:rPr>
              <a:t>Anotar el precio unitario del </a:t>
            </a:r>
            <a:r>
              <a:rPr lang="es-MX" sz="1200" dirty="0" smtClean="0">
                <a:solidFill>
                  <a:schemeClr val="tx1"/>
                </a:solidFill>
                <a:latin typeface="Gill Sans MT" pitchFamily="34" charset="0"/>
              </a:rPr>
              <a:t>artículo.  </a:t>
            </a:r>
          </a:p>
          <a:p>
            <a:pPr marL="0" lvl="0" indent="0" algn="just" defTabSz="914400" fontAlgn="base">
              <a:spcBef>
                <a:spcPct val="0"/>
              </a:spcBef>
              <a:spcAft>
                <a:spcPct val="0"/>
              </a:spcAft>
              <a:buClrTx/>
              <a:buNone/>
            </a:pPr>
            <a:endParaRPr lang="es-MX" sz="1200" b="1" dirty="0">
              <a:solidFill>
                <a:schemeClr val="tx1"/>
              </a:solidFill>
              <a:latin typeface="Gill Sans MT" pitchFamily="34" charset="0"/>
            </a:endParaRPr>
          </a:p>
          <a:p>
            <a:pPr marL="0" indent="0" algn="just" defTabSz="914400" fontAlgn="base">
              <a:spcBef>
                <a:spcPct val="0"/>
              </a:spcBef>
              <a:spcAft>
                <a:spcPct val="0"/>
              </a:spcAft>
              <a:buClrTx/>
              <a:buNone/>
            </a:pPr>
            <a:r>
              <a:rPr lang="es-MX" sz="1200" b="1" dirty="0">
                <a:solidFill>
                  <a:schemeClr val="tx1"/>
                </a:solidFill>
                <a:latin typeface="Gill Sans MT" pitchFamily="34" charset="0"/>
              </a:rPr>
              <a:t>EXISTENCIA.</a:t>
            </a:r>
            <a:r>
              <a:rPr lang="es-MX" sz="1200" dirty="0">
                <a:solidFill>
                  <a:schemeClr val="tx1"/>
                </a:solidFill>
                <a:latin typeface="Gill Sans MT" pitchFamily="34" charset="0"/>
              </a:rPr>
              <a:t> Indicar la cantidad de artículos existentes en el almacén a la fecha de integración del </a:t>
            </a:r>
            <a:r>
              <a:rPr lang="es-MX" sz="1200" dirty="0" smtClean="0">
                <a:solidFill>
                  <a:schemeClr val="tx1"/>
                </a:solidFill>
                <a:latin typeface="Gill Sans MT" pitchFamily="34" charset="0"/>
              </a:rPr>
              <a:t>expediente. </a:t>
            </a:r>
            <a:endParaRPr lang="es-MX" sz="1200" dirty="0">
              <a:solidFill>
                <a:schemeClr val="tx1"/>
              </a:solidFill>
              <a:latin typeface="Gill Sans MT" pitchFamily="34" charset="0"/>
            </a:endParaRPr>
          </a:p>
          <a:p>
            <a:pPr marL="0" lvl="0" indent="0" algn="just" defTabSz="914400" fontAlgn="base">
              <a:spcBef>
                <a:spcPct val="0"/>
              </a:spcBef>
              <a:spcAft>
                <a:spcPct val="0"/>
              </a:spcAft>
              <a:buClrTx/>
              <a:buNone/>
            </a:pPr>
            <a:endParaRPr lang="es-MX" sz="1200" dirty="0">
              <a:solidFill>
                <a:schemeClr val="tx1"/>
              </a:solidFill>
              <a:latin typeface="Gill Sans MT" pitchFamily="34" charset="0"/>
            </a:endParaRPr>
          </a:p>
          <a:p>
            <a:pPr marL="0" indent="0" algn="just" defTabSz="914400" fontAlgn="base">
              <a:spcBef>
                <a:spcPct val="0"/>
              </a:spcBef>
              <a:spcAft>
                <a:spcPct val="0"/>
              </a:spcAft>
              <a:buClrTx/>
              <a:buNone/>
            </a:pPr>
            <a:r>
              <a:rPr lang="es-MX" sz="1200" b="1" dirty="0">
                <a:solidFill>
                  <a:schemeClr val="tx1"/>
                </a:solidFill>
                <a:latin typeface="Gill Sans MT" pitchFamily="34" charset="0"/>
              </a:rPr>
              <a:t>VALOR TOTAL.</a:t>
            </a:r>
            <a:r>
              <a:rPr lang="es-MX" sz="1200" dirty="0">
                <a:solidFill>
                  <a:schemeClr val="tx1"/>
                </a:solidFill>
                <a:latin typeface="Gill Sans MT" pitchFamily="34" charset="0"/>
              </a:rPr>
              <a:t> Señalar la cantidad total del valor de las </a:t>
            </a:r>
            <a:r>
              <a:rPr lang="es-MX" sz="1200" dirty="0" smtClean="0">
                <a:solidFill>
                  <a:schemeClr val="tx1"/>
                </a:solidFill>
                <a:latin typeface="Gill Sans MT" pitchFamily="34" charset="0"/>
              </a:rPr>
              <a:t>mercancías.</a:t>
            </a:r>
            <a:endParaRPr lang="es-MX" sz="1200" dirty="0">
              <a:solidFill>
                <a:schemeClr val="tx1"/>
              </a:solidFill>
              <a:latin typeface="Gill Sans MT" pitchFamily="34" charset="0"/>
            </a:endParaRPr>
          </a:p>
          <a:p>
            <a:pPr marL="0" lvl="0" indent="0" algn="just" defTabSz="914400" fontAlgn="base">
              <a:spcBef>
                <a:spcPct val="0"/>
              </a:spcBef>
              <a:spcAft>
                <a:spcPct val="0"/>
              </a:spcAft>
              <a:buClrTx/>
              <a:buNone/>
            </a:pPr>
            <a:endParaRPr lang="es-MX" sz="1200" dirty="0">
              <a:solidFill>
                <a:schemeClr val="tx1"/>
              </a:solidFill>
              <a:latin typeface="Gill Sans MT" pitchFamily="34" charset="0"/>
            </a:endParaRPr>
          </a:p>
          <a:p>
            <a:pPr marL="0" lvl="0" indent="0" algn="just" defTabSz="914400" fontAlgn="base">
              <a:spcBef>
                <a:spcPct val="0"/>
              </a:spcBef>
              <a:spcAft>
                <a:spcPct val="0"/>
              </a:spcAft>
              <a:buClrTx/>
              <a:buNone/>
            </a:pPr>
            <a:r>
              <a:rPr lang="es-ES" sz="1200" b="1" dirty="0" smtClean="0">
                <a:solidFill>
                  <a:schemeClr val="tx1"/>
                </a:solidFill>
                <a:latin typeface="Gill Sans MT" pitchFamily="34" charset="0"/>
              </a:rPr>
              <a:t>RESPONSABLE. </a:t>
            </a:r>
            <a:r>
              <a:rPr lang="es-ES" sz="1200" dirty="0">
                <a:solidFill>
                  <a:schemeClr val="tx1"/>
                </a:solidFill>
                <a:latin typeface="Gill Sans MT" pitchFamily="34" charset="0"/>
              </a:rPr>
              <a:t>Describir las situaciones que aclaren o amplíen la información del inventario de </a:t>
            </a:r>
            <a:r>
              <a:rPr lang="es-ES" sz="1200" dirty="0" smtClean="0">
                <a:solidFill>
                  <a:schemeClr val="tx1"/>
                </a:solidFill>
                <a:latin typeface="Gill Sans MT" pitchFamily="34" charset="0"/>
              </a:rPr>
              <a:t>almacén.</a:t>
            </a:r>
            <a:endParaRPr lang="es-ES" sz="1200" b="1" dirty="0" smtClean="0">
              <a:solidFill>
                <a:schemeClr val="tx1"/>
              </a:solidFill>
              <a:latin typeface="Gill Sans MT" pitchFamily="34" charset="0"/>
            </a:endParaRPr>
          </a:p>
          <a:p>
            <a:pPr marL="0" indent="0" algn="just" fontAlgn="base">
              <a:buNone/>
            </a:pPr>
            <a:r>
              <a:rPr lang="es-ES" sz="1200" b="1" dirty="0" smtClean="0">
                <a:solidFill>
                  <a:schemeClr val="tx1"/>
                </a:solidFill>
                <a:latin typeface="Gill Sans MT" pitchFamily="34" charset="0"/>
              </a:rPr>
              <a:t>OBSERVACIONES</a:t>
            </a:r>
            <a:r>
              <a:rPr lang="es-ES" sz="1200" b="1" dirty="0">
                <a:solidFill>
                  <a:schemeClr val="tx1"/>
                </a:solidFill>
                <a:latin typeface="Gill Sans MT" pitchFamily="34" charset="0"/>
              </a:rPr>
              <a:t>.</a:t>
            </a:r>
            <a:r>
              <a:rPr lang="es-ES" sz="1200" dirty="0">
                <a:solidFill>
                  <a:schemeClr val="tx1"/>
                </a:solidFill>
                <a:latin typeface="Gill Sans MT" pitchFamily="34" charset="0"/>
              </a:rPr>
              <a:t> Describir las situaciones que aclaren o amplíen la información del inventario de </a:t>
            </a:r>
            <a:r>
              <a:rPr lang="es-ES" sz="1200" dirty="0" smtClean="0">
                <a:solidFill>
                  <a:schemeClr val="tx1"/>
                </a:solidFill>
                <a:latin typeface="Gill Sans MT" pitchFamily="34" charset="0"/>
              </a:rPr>
              <a:t>almacén.</a:t>
            </a:r>
          </a:p>
          <a:p>
            <a:pPr marL="0" indent="0" algn="just" fontAlgn="base">
              <a:buNone/>
            </a:pPr>
            <a:r>
              <a:rPr lang="es-ES" sz="1200" b="1" dirty="0" smtClean="0">
                <a:solidFill>
                  <a:schemeClr val="tx1"/>
                </a:solidFill>
                <a:latin typeface="Gill Sans MT" pitchFamily="34" charset="0"/>
              </a:rPr>
              <a:t>Nota: </a:t>
            </a:r>
            <a:r>
              <a:rPr lang="es-MX" sz="12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Para las Entidades o Dependencias que a la fecha cuenten con </a:t>
            </a:r>
            <a:r>
              <a:rPr lang="es-MX" sz="1200"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un </a:t>
            </a:r>
            <a:r>
              <a:rPr lang="es-MX" sz="12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sistema electrónico </a:t>
            </a:r>
            <a:r>
              <a:rPr lang="es-MX" sz="1200"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de control de </a:t>
            </a:r>
            <a:r>
              <a:rPr lang="es-MX" sz="12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almacenes, o con algún otro medio electrónico que reporte entradas, salidas y existencias de artículos, podrán adjuntar al </a:t>
            </a:r>
            <a:r>
              <a:rPr lang="es-MX" sz="1200"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Acta </a:t>
            </a:r>
            <a:r>
              <a:rPr lang="es-MX" sz="12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el reporte de existencias que emite el sistema, </a:t>
            </a:r>
            <a:r>
              <a:rPr lang="es-ES" sz="12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anotando en el formato </a:t>
            </a:r>
            <a:r>
              <a:rPr lang="es-ES" sz="1200"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del SERU </a:t>
            </a:r>
            <a:r>
              <a:rPr lang="es-ES" sz="12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el número de hojas que lo conforman. Esta información se generará cuando se integre expediente de entrega recepción por cambio de Titular de la Entidad o Dependencia o del Coordinador de Servicios Generales o su equivalente, de quien dependa el almacén general de la Entidad o Dependencia. </a:t>
            </a:r>
            <a:endParaRPr lang="es-ES" sz="1200"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0" indent="0" algn="just" fontAlgn="base">
              <a:buNone/>
            </a:pPr>
            <a:r>
              <a:rPr lang="es-MX" sz="1200"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Las </a:t>
            </a:r>
            <a:r>
              <a:rPr lang="es-MX" sz="12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Entidades o Dependencias de la Administración General y las Empresas Universitarias que cuenten con materiales y suministros almacenados por utilizar (útiles o utilizables) en  sus áreas de trabajo, con un valor total global superior a </a:t>
            </a:r>
            <a:r>
              <a:rPr lang="es-MX" sz="1200"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$ 5,000.010 </a:t>
            </a:r>
            <a:r>
              <a:rPr lang="es-MX" sz="12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los relacionarán en este formato, aquellos cuyo valor de inventario sea menor anotarán “inventario menor a </a:t>
            </a:r>
            <a:r>
              <a:rPr lang="es-MX" sz="1200"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$5,000.00”.</a:t>
            </a:r>
            <a:endParaRPr lang="es-MX" sz="1200" dirty="0">
              <a:latin typeface="Gill Sans MT" panose="020B0502020104020203" pitchFamily="34" charset="0"/>
              <a:ea typeface="Times New Roman" panose="02020603050405020304" pitchFamily="18" charset="0"/>
            </a:endParaRPr>
          </a:p>
          <a:p>
            <a:pPr marL="0" lvl="0" indent="0" algn="just" defTabSz="914400" fontAlgn="base">
              <a:spcBef>
                <a:spcPct val="0"/>
              </a:spcBef>
              <a:spcAft>
                <a:spcPct val="0"/>
              </a:spcAft>
              <a:buClrTx/>
              <a:buNone/>
            </a:pPr>
            <a:endParaRPr lang="es-ES" sz="1200" dirty="0">
              <a:solidFill>
                <a:schemeClr val="tx1"/>
              </a:solidFill>
              <a:latin typeface="Gill Sans MT" pitchFamily="34" charset="0"/>
            </a:endParaRPr>
          </a:p>
          <a:p>
            <a:pPr marL="0" lvl="0" indent="0" algn="just" defTabSz="914400" fontAlgn="base">
              <a:spcBef>
                <a:spcPct val="0"/>
              </a:spcBef>
              <a:spcAft>
                <a:spcPct val="0"/>
              </a:spcAft>
              <a:buClrTx/>
              <a:buNone/>
            </a:pPr>
            <a:endParaRPr lang="es-ES" sz="1200" dirty="0">
              <a:solidFill>
                <a:schemeClr val="tx1"/>
              </a:solidFill>
              <a:latin typeface="Gill Sans MT" pitchFamily="34" charset="0"/>
            </a:endParaRPr>
          </a:p>
          <a:p>
            <a:pPr marL="0" lvl="0" indent="0" algn="just" defTabSz="914400" fontAlgn="base">
              <a:spcBef>
                <a:spcPct val="0"/>
              </a:spcBef>
              <a:spcAft>
                <a:spcPct val="0"/>
              </a:spcAft>
              <a:buClrTx/>
              <a:buNone/>
            </a:pPr>
            <a:endParaRPr lang="es-MX" sz="800" dirty="0" smtClean="0">
              <a:solidFill>
                <a:prstClr val="black"/>
              </a:solidFill>
              <a:latin typeface="Gill Sans MT" pitchFamily="34" charset="0"/>
            </a:endParaRPr>
          </a:p>
          <a:p>
            <a:pPr marL="0" indent="0">
              <a:buNone/>
            </a:pPr>
            <a:endParaRPr lang="es-MX" dirty="0"/>
          </a:p>
        </p:txBody>
      </p:sp>
      <p:sp>
        <p:nvSpPr>
          <p:cNvPr id="4" name="Marcador de número de diapositiva 3"/>
          <p:cNvSpPr>
            <a:spLocks noGrp="1"/>
          </p:cNvSpPr>
          <p:nvPr>
            <p:ph type="sldNum" sz="quarter" idx="12"/>
          </p:nvPr>
        </p:nvSpPr>
        <p:spPr/>
        <p:txBody>
          <a:bodyPr/>
          <a:lstStyle/>
          <a:p>
            <a:pPr>
              <a:defRPr/>
            </a:pPr>
            <a:fld id="{4E282CFC-D456-47C6-B0C2-FC5274E820FE}" type="slidenum">
              <a:rPr lang="es-ES" smtClean="0"/>
              <a:pPr>
                <a:defRPr/>
              </a:pPr>
              <a:t>66</a:t>
            </a:fld>
            <a:endParaRPr lang="es-ES" dirty="0"/>
          </a:p>
        </p:txBody>
      </p:sp>
      <p:sp>
        <p:nvSpPr>
          <p:cNvPr id="5" name="Rectangle 2"/>
          <p:cNvSpPr txBox="1">
            <a:spLocks/>
          </p:cNvSpPr>
          <p:nvPr/>
        </p:nvSpPr>
        <p:spPr>
          <a:xfrm>
            <a:off x="2411760" y="260350"/>
            <a:ext cx="5184576" cy="7207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fontAlgn="auto">
              <a:lnSpc>
                <a:spcPct val="80000"/>
              </a:lnSpc>
              <a:buFont typeface="Wingdings 2" pitchFamily="18" charset="2"/>
              <a:buNone/>
            </a:pPr>
            <a:r>
              <a:rPr lang="es-MX" b="1" dirty="0" smtClean="0">
                <a:solidFill>
                  <a:schemeClr val="tx1"/>
                </a:solidFill>
                <a:latin typeface="Calibri" pitchFamily="34" charset="0"/>
              </a:rPr>
              <a:t>FORMATO No. 3.7</a:t>
            </a:r>
          </a:p>
          <a:p>
            <a:pPr algn="ctr" fontAlgn="auto">
              <a:lnSpc>
                <a:spcPct val="80000"/>
              </a:lnSpc>
              <a:buFont typeface="Wingdings 2" pitchFamily="18" charset="2"/>
              <a:buNone/>
            </a:pPr>
            <a:r>
              <a:rPr lang="es-MX" b="1" u="sng" dirty="0" smtClean="0">
                <a:solidFill>
                  <a:schemeClr val="tx1"/>
                </a:solidFill>
                <a:latin typeface="Calibri" pitchFamily="34" charset="0"/>
              </a:rPr>
              <a:t>INVENTARIO DE  ALMACENES</a:t>
            </a:r>
          </a:p>
          <a:p>
            <a:pPr algn="ctr" fontAlgn="auto">
              <a:lnSpc>
                <a:spcPct val="80000"/>
              </a:lnSpc>
              <a:buFont typeface="Wingdings 2" pitchFamily="18" charset="2"/>
              <a:buNone/>
            </a:pPr>
            <a:endParaRPr lang="es-MX" b="1" dirty="0" smtClean="0">
              <a:solidFill>
                <a:srgbClr val="663300"/>
              </a:solidFill>
              <a:latin typeface="Calibri" pitchFamily="34" charset="0"/>
            </a:endParaRPr>
          </a:p>
          <a:p>
            <a:pPr algn="just" fontAlgn="auto">
              <a:lnSpc>
                <a:spcPct val="80000"/>
              </a:lnSpc>
              <a:buFont typeface="Wingdings 2" pitchFamily="18" charset="2"/>
              <a:buNone/>
            </a:pPr>
            <a:r>
              <a:rPr lang="es-MX" b="1" dirty="0" smtClean="0">
                <a:solidFill>
                  <a:srgbClr val="663300"/>
                </a:solidFill>
                <a:latin typeface="Calibri" pitchFamily="34" charset="0"/>
              </a:rPr>
              <a:t>         </a:t>
            </a:r>
            <a:endParaRPr lang="es-ES" dirty="0" smtClean="0">
              <a:solidFill>
                <a:srgbClr val="663300"/>
              </a:solidFill>
              <a:latin typeface="Calibri" pitchFamily="34" charset="0"/>
            </a:endParaRPr>
          </a:p>
        </p:txBody>
      </p:sp>
    </p:spTree>
    <p:extLst>
      <p:ext uri="{BB962C8B-B14F-4D97-AF65-F5344CB8AC3E}">
        <p14:creationId xmlns:p14="http://schemas.microsoft.com/office/powerpoint/2010/main" val="2340311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4E282CFC-D456-47C6-B0C2-FC5274E820FE}" type="slidenum">
              <a:rPr lang="es-ES" smtClean="0"/>
              <a:pPr>
                <a:defRPr/>
              </a:pPr>
              <a:t>67</a:t>
            </a:fld>
            <a:endParaRPr lang="es-ES" dirty="0"/>
          </a:p>
        </p:txBody>
      </p:sp>
      <p:graphicFrame>
        <p:nvGraphicFramePr>
          <p:cNvPr id="5" name="Marcador de contenido 4"/>
          <p:cNvGraphicFramePr>
            <a:graphicFrameLocks noGrp="1" noChangeAspect="1"/>
          </p:cNvGraphicFramePr>
          <p:nvPr>
            <p:ph idx="1"/>
            <p:extLst>
              <p:ext uri="{D42A27DB-BD31-4B8C-83A1-F6EECF244321}">
                <p14:modId xmlns:p14="http://schemas.microsoft.com/office/powerpoint/2010/main" val="2783173323"/>
              </p:ext>
            </p:extLst>
          </p:nvPr>
        </p:nvGraphicFramePr>
        <p:xfrm>
          <a:off x="1096206" y="260648"/>
          <a:ext cx="7652258" cy="6192688"/>
        </p:xfrm>
        <a:graphic>
          <a:graphicData uri="http://schemas.openxmlformats.org/presentationml/2006/ole">
            <mc:AlternateContent xmlns:mc="http://schemas.openxmlformats.org/markup-compatibility/2006">
              <mc:Choice xmlns:v="urn:schemas-microsoft-com:vml" Requires="v">
                <p:oleObj spid="_x0000_s1062" name="Acrobat Document" r:id="rId3" imgW="7543710" imgH="5829060" progId="AcroExch.Document.DC">
                  <p:embed/>
                </p:oleObj>
              </mc:Choice>
              <mc:Fallback>
                <p:oleObj name="Acrobat Document" r:id="rId3" imgW="7543710" imgH="5829060" progId="AcroExch.Document.DC">
                  <p:embed/>
                  <p:pic>
                    <p:nvPicPr>
                      <p:cNvPr id="0" name=""/>
                      <p:cNvPicPr/>
                      <p:nvPr/>
                    </p:nvPicPr>
                    <p:blipFill>
                      <a:blip r:embed="rId4"/>
                      <a:stretch>
                        <a:fillRect/>
                      </a:stretch>
                    </p:blipFill>
                    <p:spPr>
                      <a:xfrm>
                        <a:off x="1096206" y="260648"/>
                        <a:ext cx="7652258" cy="6192688"/>
                      </a:xfrm>
                      <a:prstGeom prst="rect">
                        <a:avLst/>
                      </a:prstGeom>
                    </p:spPr>
                  </p:pic>
                </p:oleObj>
              </mc:Fallback>
            </mc:AlternateContent>
          </a:graphicData>
        </a:graphic>
      </p:graphicFrame>
    </p:spTree>
    <p:extLst>
      <p:ext uri="{BB962C8B-B14F-4D97-AF65-F5344CB8AC3E}">
        <p14:creationId xmlns:p14="http://schemas.microsoft.com/office/powerpoint/2010/main" val="23939555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p:cNvSpPr>
          <p:nvPr>
            <p:ph idx="1"/>
          </p:nvPr>
        </p:nvSpPr>
        <p:spPr>
          <a:xfrm>
            <a:off x="1403648" y="404664"/>
            <a:ext cx="7200800" cy="748244"/>
          </a:xfrm>
        </p:spPr>
        <p:txBody>
          <a:bodyPr>
            <a:normAutofit/>
          </a:bodyPr>
          <a:lstStyle/>
          <a:p>
            <a:pPr marL="342900" indent="-342900" algn="ctr" eaLnBrk="1" hangingPunct="1">
              <a:lnSpc>
                <a:spcPct val="80000"/>
              </a:lnSpc>
              <a:buFont typeface="Wingdings 2" pitchFamily="18" charset="2"/>
              <a:buNone/>
            </a:pPr>
            <a:r>
              <a:rPr lang="es-MX" sz="1800" b="1" dirty="0" smtClean="0">
                <a:solidFill>
                  <a:schemeClr val="tx1"/>
                </a:solidFill>
                <a:latin typeface="Calibri" pitchFamily="34" charset="0"/>
              </a:rPr>
              <a:t>FORMATO No. 3.8</a:t>
            </a:r>
          </a:p>
          <a:p>
            <a:pPr marL="342900" indent="-342900" algn="ctr" eaLnBrk="1" hangingPunct="1">
              <a:lnSpc>
                <a:spcPct val="80000"/>
              </a:lnSpc>
              <a:buFont typeface="Wingdings 2" pitchFamily="18" charset="2"/>
              <a:buNone/>
            </a:pPr>
            <a:r>
              <a:rPr lang="es-MX" sz="1800" b="1" u="sng" dirty="0" smtClean="0">
                <a:solidFill>
                  <a:schemeClr val="tx1"/>
                </a:solidFill>
                <a:latin typeface="Calibri" pitchFamily="34" charset="0"/>
              </a:rPr>
              <a:t>ACTIVOS RECIBIDOS EN COMODATO, ARRENDAMIENTO  O PRESTAMO</a:t>
            </a:r>
          </a:p>
          <a:p>
            <a:pPr marL="342900" indent="-342900" algn="ctr" eaLnBrk="1" hangingPunct="1">
              <a:lnSpc>
                <a:spcPct val="80000"/>
              </a:lnSpc>
              <a:buFont typeface="Wingdings 2" pitchFamily="18" charset="2"/>
              <a:buNone/>
            </a:pPr>
            <a:endParaRPr lang="es-MX" sz="1800" dirty="0" smtClean="0">
              <a:solidFill>
                <a:srgbClr val="663300"/>
              </a:solidFill>
              <a:latin typeface="Calibri" pitchFamily="34" charset="0"/>
            </a:endParaRPr>
          </a:p>
        </p:txBody>
      </p:sp>
      <p:sp>
        <p:nvSpPr>
          <p:cNvPr id="78850" name="5 Marcador de número de diapositiva"/>
          <p:cNvSpPr>
            <a:spLocks noGrp="1"/>
          </p:cNvSpPr>
          <p:nvPr>
            <p:ph type="sldNum" sz="quarter" idx="12"/>
          </p:nvPr>
        </p:nvSpPr>
        <p:spPr bwMode="auto">
          <a:noFill/>
          <a:ln>
            <a:miter lim="800000"/>
            <a:headEnd/>
            <a:tailEnd/>
          </a:ln>
        </p:spPr>
        <p:txBody>
          <a:bodyPr/>
          <a:lstStyle/>
          <a:p>
            <a:fld id="{979107DD-2BA7-4A28-8926-D424DD5505C5}" type="slidenum">
              <a:rPr lang="es-ES" smtClean="0"/>
              <a:pPr/>
              <a:t>68</a:t>
            </a:fld>
            <a:endParaRPr lang="es-ES" smtClean="0"/>
          </a:p>
        </p:txBody>
      </p:sp>
      <p:sp>
        <p:nvSpPr>
          <p:cNvPr id="78852" name="Text Box 3"/>
          <p:cNvSpPr txBox="1">
            <a:spLocks noChangeArrowheads="1"/>
          </p:cNvSpPr>
          <p:nvPr/>
        </p:nvSpPr>
        <p:spPr bwMode="auto">
          <a:xfrm>
            <a:off x="1143000" y="1484784"/>
            <a:ext cx="7461448" cy="5047536"/>
          </a:xfrm>
          <a:prstGeom prst="rect">
            <a:avLst/>
          </a:prstGeom>
          <a:noFill/>
          <a:ln w="9525">
            <a:noFill/>
            <a:miter lim="800000"/>
            <a:headEnd/>
            <a:tailEnd/>
          </a:ln>
        </p:spPr>
        <p:txBody>
          <a:bodyPr wrap="square">
            <a:spAutoFit/>
          </a:bodyPr>
          <a:lstStyle/>
          <a:p>
            <a:pPr algn="just"/>
            <a:r>
              <a:rPr lang="es-MX" sz="1400" b="1" dirty="0">
                <a:latin typeface="Gill Sans MT" pitchFamily="34" charset="0"/>
              </a:rPr>
              <a:t>Incluir en este formato los activos, incluyendo los bienes inmuebles, que la Entidad o Dependencia, Unidad, Área o Proyecto que integra el expediente haya recibido en comodato, arrendamiento o préstamo.</a:t>
            </a:r>
          </a:p>
          <a:p>
            <a:pPr algn="just"/>
            <a:r>
              <a:rPr lang="es-MX" sz="1400" b="1" dirty="0">
                <a:latin typeface="Gill Sans MT" pitchFamily="34" charset="0"/>
              </a:rPr>
              <a:t>Para bienes inmuebles anotar únicamente los siguientes datos: DESCRIPCIÓN, UBICACIÓN, DURACIÓN y PERSONA, DEPENDENCIA O INSTITUCIÓN que </a:t>
            </a:r>
            <a:r>
              <a:rPr lang="es-MX" sz="1400" b="1" dirty="0" smtClean="0">
                <a:latin typeface="Gill Sans MT" pitchFamily="34" charset="0"/>
              </a:rPr>
              <a:t>otorga </a:t>
            </a:r>
            <a:r>
              <a:rPr lang="es-MX" sz="1400" b="1" dirty="0">
                <a:latin typeface="Gill Sans MT" pitchFamily="34" charset="0"/>
              </a:rPr>
              <a:t>el bien inmueble</a:t>
            </a:r>
            <a:r>
              <a:rPr lang="es-MX" sz="1400" b="1" dirty="0" smtClean="0">
                <a:latin typeface="Gill Sans MT" pitchFamily="34" charset="0"/>
              </a:rPr>
              <a:t>.</a:t>
            </a:r>
          </a:p>
          <a:p>
            <a:pPr algn="just"/>
            <a:r>
              <a:rPr lang="es-MX" sz="1400" b="1" dirty="0" smtClean="0">
                <a:latin typeface="Gill Sans MT" pitchFamily="34" charset="0"/>
              </a:rPr>
              <a:t>Bienes muebles:</a:t>
            </a:r>
            <a:endParaRPr lang="es-MX" sz="1400" b="1" dirty="0">
              <a:latin typeface="Gill Sans MT" pitchFamily="34" charset="0"/>
            </a:endParaRPr>
          </a:p>
          <a:p>
            <a:pPr algn="just"/>
            <a:r>
              <a:rPr lang="es-MX" sz="1400" b="1" dirty="0" smtClean="0">
                <a:latin typeface="Gill Sans MT" pitchFamily="34" charset="0"/>
              </a:rPr>
              <a:t>DESCRIPCIÓN</a:t>
            </a:r>
            <a:r>
              <a:rPr lang="es-MX" sz="1400" b="1" dirty="0">
                <a:latin typeface="Gill Sans MT" pitchFamily="34" charset="0"/>
              </a:rPr>
              <a:t>.</a:t>
            </a:r>
            <a:r>
              <a:rPr lang="es-MX" sz="1400" dirty="0">
                <a:latin typeface="Gill Sans MT" pitchFamily="34" charset="0"/>
              </a:rPr>
              <a:t> Escribir la característica del bien, conforme lo indique la Entidad o Dependencia o Institución otorgante</a:t>
            </a:r>
            <a:r>
              <a:rPr lang="es-MX" sz="1400" dirty="0" smtClean="0">
                <a:latin typeface="Gill Sans MT" pitchFamily="34" charset="0"/>
              </a:rPr>
              <a:t>.</a:t>
            </a:r>
            <a:endParaRPr lang="es-MX" sz="1400" dirty="0">
              <a:latin typeface="Gill Sans MT" pitchFamily="34" charset="0"/>
            </a:endParaRPr>
          </a:p>
          <a:p>
            <a:pPr algn="just"/>
            <a:r>
              <a:rPr lang="es-MX" sz="1400" b="1" dirty="0">
                <a:latin typeface="Gill Sans MT" pitchFamily="34" charset="0"/>
              </a:rPr>
              <a:t>MARCA.</a:t>
            </a:r>
            <a:r>
              <a:rPr lang="es-MX" sz="1400" dirty="0">
                <a:latin typeface="Gill Sans MT" pitchFamily="34" charset="0"/>
              </a:rPr>
              <a:t> Registrar la marca del bien, principalmente en el caso de los equipos de cómputo o electrónicos</a:t>
            </a:r>
            <a:r>
              <a:rPr lang="es-MX" sz="1400" dirty="0" smtClean="0">
                <a:latin typeface="Gill Sans MT" pitchFamily="34" charset="0"/>
              </a:rPr>
              <a:t>.</a:t>
            </a:r>
            <a:endParaRPr lang="es-MX" sz="1400" dirty="0">
              <a:latin typeface="Gill Sans MT" pitchFamily="34" charset="0"/>
            </a:endParaRPr>
          </a:p>
          <a:p>
            <a:pPr algn="just"/>
            <a:r>
              <a:rPr lang="es-MX" sz="1400" b="1" dirty="0">
                <a:latin typeface="Gill Sans MT" pitchFamily="34" charset="0"/>
              </a:rPr>
              <a:t>MODELO.</a:t>
            </a:r>
            <a:r>
              <a:rPr lang="es-MX" sz="1400" dirty="0">
                <a:latin typeface="Gill Sans MT" pitchFamily="34" charset="0"/>
              </a:rPr>
              <a:t> Señalar el modelo del bien, principalmente en el caso de los equipos antes mencionados</a:t>
            </a:r>
            <a:r>
              <a:rPr lang="es-MX" sz="1400" dirty="0" smtClean="0">
                <a:latin typeface="Gill Sans MT" pitchFamily="34" charset="0"/>
              </a:rPr>
              <a:t>.</a:t>
            </a:r>
            <a:endParaRPr lang="es-MX" sz="1400" b="1" dirty="0">
              <a:latin typeface="Gill Sans MT" pitchFamily="34" charset="0"/>
            </a:endParaRPr>
          </a:p>
          <a:p>
            <a:pPr algn="just"/>
            <a:r>
              <a:rPr lang="es-MX" sz="1400" b="1" dirty="0">
                <a:latin typeface="Gill Sans MT" pitchFamily="34" charset="0"/>
              </a:rPr>
              <a:t>NÚMERO DE SERIE.</a:t>
            </a:r>
            <a:r>
              <a:rPr lang="es-MX" sz="1400" dirty="0">
                <a:latin typeface="Gill Sans MT" pitchFamily="34" charset="0"/>
              </a:rPr>
              <a:t> Anotar claramente el número de serie del bien, en todos los casos y sin excepción en los bienes donde se cuente con dicho número</a:t>
            </a:r>
            <a:r>
              <a:rPr lang="es-MX" sz="1400" dirty="0" smtClean="0">
                <a:latin typeface="Gill Sans MT" pitchFamily="34" charset="0"/>
              </a:rPr>
              <a:t>.</a:t>
            </a:r>
            <a:endParaRPr lang="es-ES" sz="1200" b="1" dirty="0">
              <a:latin typeface="Gill Sans MT" pitchFamily="34" charset="0"/>
            </a:endParaRPr>
          </a:p>
          <a:p>
            <a:pPr algn="just"/>
            <a:r>
              <a:rPr lang="es-MX" sz="1400" b="1" dirty="0">
                <a:latin typeface="Gill Sans MT" pitchFamily="34" charset="0"/>
              </a:rPr>
              <a:t>UBICACIÓN FÍSICA DEL BIEN. </a:t>
            </a:r>
            <a:r>
              <a:rPr lang="es-MX" sz="1400" dirty="0">
                <a:latin typeface="Gill Sans MT" pitchFamily="34" charset="0"/>
              </a:rPr>
              <a:t>Indicar el lugar en donde se localiza o se encuentra físicamente el bien.</a:t>
            </a:r>
            <a:r>
              <a:rPr lang="es-MX" sz="1400" dirty="0"/>
              <a:t> </a:t>
            </a:r>
            <a:endParaRPr lang="es-MX" sz="1400" dirty="0" smtClean="0"/>
          </a:p>
          <a:p>
            <a:pPr algn="just"/>
            <a:r>
              <a:rPr lang="es-MX" sz="1400" b="1" dirty="0" smtClean="0">
                <a:latin typeface="Gill Sans MT" pitchFamily="34" charset="0"/>
              </a:rPr>
              <a:t>CÓDIGO </a:t>
            </a:r>
            <a:r>
              <a:rPr lang="es-MX" sz="1400" b="1" dirty="0">
                <a:latin typeface="Gill Sans MT" pitchFamily="34" charset="0"/>
              </a:rPr>
              <a:t>DEL RESGUARDANTE. </a:t>
            </a:r>
            <a:r>
              <a:rPr lang="es-MX" sz="1400" dirty="0">
                <a:latin typeface="Gill Sans MT" pitchFamily="34" charset="0"/>
              </a:rPr>
              <a:t>Escribir el código de la persona que resguarda el activo recibido en comodato</a:t>
            </a:r>
            <a:r>
              <a:rPr lang="es-MX" sz="1400" dirty="0" smtClean="0">
                <a:latin typeface="Gill Sans MT" pitchFamily="34" charset="0"/>
              </a:rPr>
              <a:t>.</a:t>
            </a:r>
            <a:endParaRPr lang="es-MX" sz="1400" dirty="0"/>
          </a:p>
          <a:p>
            <a:pPr algn="just"/>
            <a:r>
              <a:rPr lang="es-ES" sz="1400" b="1" dirty="0">
                <a:latin typeface="Gill Sans MT" pitchFamily="34" charset="0"/>
              </a:rPr>
              <a:t>PERSONA, DEPENDENCIA O INSTITUCIÓN QUE OTORGA EL BIEN</a:t>
            </a:r>
            <a:r>
              <a:rPr lang="es-ES" sz="1400" dirty="0">
                <a:latin typeface="Gill Sans MT" pitchFamily="34" charset="0"/>
              </a:rPr>
              <a:t>. Indicar el nombre de la persona, Entidad o Dependencia, Unidad, Área o Institución que presta el bien, </a:t>
            </a:r>
            <a:r>
              <a:rPr lang="es-ES" sz="1400" dirty="0" smtClean="0">
                <a:latin typeface="Gill Sans MT" pitchFamily="34" charset="0"/>
              </a:rPr>
              <a:t>Adjuntar al acta</a:t>
            </a:r>
            <a:r>
              <a:rPr lang="es-ES" sz="1400" b="1" dirty="0" smtClean="0">
                <a:latin typeface="Gill Sans MT" pitchFamily="34" charset="0"/>
              </a:rPr>
              <a:t> </a:t>
            </a:r>
            <a:r>
              <a:rPr lang="es-ES" sz="1400" b="1" dirty="0">
                <a:latin typeface="Gill Sans MT" pitchFamily="34" charset="0"/>
              </a:rPr>
              <a:t>FOTOCOPIA</a:t>
            </a:r>
            <a:r>
              <a:rPr lang="es-ES" sz="1400" dirty="0">
                <a:latin typeface="Gill Sans MT" pitchFamily="34" charset="0"/>
              </a:rPr>
              <a:t> del recibo o documento de los bienes obtenidos en comodato, arrendamiento o préstamo. </a:t>
            </a:r>
          </a:p>
        </p:txBody>
      </p:sp>
    </p:spTree>
  </p:cSld>
  <p:clrMapOvr>
    <a:masterClrMapping/>
  </p:clrMapOvr>
  <p:transition>
    <p:zoom dir="in"/>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5 Marcador de número de diapositiva"/>
          <p:cNvSpPr>
            <a:spLocks noGrp="1"/>
          </p:cNvSpPr>
          <p:nvPr>
            <p:ph type="sldNum" sz="quarter" idx="12"/>
          </p:nvPr>
        </p:nvSpPr>
        <p:spPr bwMode="auto">
          <a:noFill/>
          <a:ln>
            <a:miter lim="800000"/>
            <a:headEnd/>
            <a:tailEnd/>
          </a:ln>
        </p:spPr>
        <p:txBody>
          <a:bodyPr/>
          <a:lstStyle/>
          <a:p>
            <a:fld id="{538EC7EF-6560-4391-BBDC-C8BC6D02A20B}" type="slidenum">
              <a:rPr lang="es-ES" smtClean="0"/>
              <a:pPr/>
              <a:t>69</a:t>
            </a:fld>
            <a:endParaRPr lang="es-ES" smtClean="0"/>
          </a:p>
        </p:txBody>
      </p:sp>
      <p:pic>
        <p:nvPicPr>
          <p:cNvPr id="79875" name="Picture 4"/>
          <p:cNvPicPr>
            <a:picLocks noChangeAspect="1" noChangeArrowheads="1"/>
          </p:cNvPicPr>
          <p:nvPr/>
        </p:nvPicPr>
        <p:blipFill>
          <a:blip r:embed="rId2" cstate="print"/>
          <a:srcRect/>
          <a:stretch>
            <a:fillRect/>
          </a:stretch>
        </p:blipFill>
        <p:spPr bwMode="auto">
          <a:xfrm>
            <a:off x="1000125" y="757238"/>
            <a:ext cx="8143875" cy="534352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Marcador de número de diapositiva"/>
          <p:cNvSpPr>
            <a:spLocks noGrp="1"/>
          </p:cNvSpPr>
          <p:nvPr>
            <p:ph type="sldNum" sz="quarter" idx="12"/>
          </p:nvPr>
        </p:nvSpPr>
        <p:spPr bwMode="auto">
          <a:noFill/>
          <a:ln>
            <a:miter lim="800000"/>
            <a:headEnd/>
            <a:tailEnd/>
          </a:ln>
        </p:spPr>
        <p:txBody>
          <a:bodyPr/>
          <a:lstStyle/>
          <a:p>
            <a:fld id="{71050EF2-E115-44FF-80ED-BB8EFF54450C}" type="slidenum">
              <a:rPr lang="es-ES" smtClean="0"/>
              <a:pPr/>
              <a:t>7</a:t>
            </a:fld>
            <a:endParaRPr lang="es-ES" smtClean="0"/>
          </a:p>
        </p:txBody>
      </p:sp>
      <p:sp>
        <p:nvSpPr>
          <p:cNvPr id="29702" name="Rectangle 6">
            <a:hlinkClick r:id="rId2" action="ppaction://hlinksldjump"/>
          </p:cNvPr>
          <p:cNvSpPr>
            <a:spLocks noChangeArrowheads="1"/>
          </p:cNvSpPr>
          <p:nvPr/>
        </p:nvSpPr>
        <p:spPr bwMode="auto">
          <a:xfrm>
            <a:off x="1484313" y="2306638"/>
            <a:ext cx="2655887" cy="366712"/>
          </a:xfrm>
          <a:prstGeom prst="rect">
            <a:avLst/>
          </a:prstGeom>
          <a:noFill/>
          <a:ln w="9525">
            <a:noFill/>
            <a:miter lim="800000"/>
            <a:headEnd/>
            <a:tailEnd/>
          </a:ln>
          <a:effectLst/>
        </p:spPr>
        <p:txBody>
          <a:bodyPr wrap="none">
            <a:spAutoFit/>
          </a:bodyPr>
          <a:lstStyle/>
          <a:p>
            <a:pPr eaLnBrk="0" hangingPunct="0">
              <a:defRPr/>
            </a:pPr>
            <a:r>
              <a:rPr lang="en-US" b="1" dirty="0">
                <a:solidFill>
                  <a:srgbClr val="663300"/>
                </a:solidFill>
                <a:effectLst>
                  <a:outerShdw blurRad="38100" dist="38100" dir="2700000" algn="tl">
                    <a:srgbClr val="C0C0C0"/>
                  </a:outerShdw>
                </a:effectLst>
                <a:latin typeface="Calibri" pitchFamily="34" charset="0"/>
              </a:rPr>
              <a:t>1.-  RECURSOS</a:t>
            </a:r>
            <a:r>
              <a:rPr lang="en-US" b="1" dirty="0">
                <a:solidFill>
                  <a:srgbClr val="663300"/>
                </a:solidFill>
                <a:effectLst>
                  <a:outerShdw blurRad="38100" dist="38100" dir="2700000" algn="tl">
                    <a:srgbClr val="C0C0C0"/>
                  </a:outerShdw>
                </a:effectLst>
                <a:latin typeface="Times New Roman" pitchFamily="18" charset="0"/>
              </a:rPr>
              <a:t> </a:t>
            </a:r>
            <a:r>
              <a:rPr lang="en-US" b="1" dirty="0">
                <a:solidFill>
                  <a:srgbClr val="663300"/>
                </a:solidFill>
                <a:effectLst>
                  <a:outerShdw blurRad="38100" dist="38100" dir="2700000" algn="tl">
                    <a:srgbClr val="C0C0C0"/>
                  </a:outerShdw>
                </a:effectLst>
                <a:latin typeface="Calibri" pitchFamily="34" charset="0"/>
              </a:rPr>
              <a:t>HUMANOS</a:t>
            </a:r>
          </a:p>
        </p:txBody>
      </p:sp>
      <p:sp>
        <p:nvSpPr>
          <p:cNvPr id="29703" name="Rectangle 7">
            <a:hlinkClick r:id="rId3" action="ppaction://hlinksldjump"/>
          </p:cNvPr>
          <p:cNvSpPr>
            <a:spLocks noChangeArrowheads="1"/>
          </p:cNvSpPr>
          <p:nvPr/>
        </p:nvSpPr>
        <p:spPr bwMode="auto">
          <a:xfrm>
            <a:off x="1462088" y="2992438"/>
            <a:ext cx="2894012" cy="366712"/>
          </a:xfrm>
          <a:prstGeom prst="rect">
            <a:avLst/>
          </a:prstGeom>
          <a:noFill/>
          <a:ln w="9525" algn="ctr">
            <a:noFill/>
            <a:miter lim="800000"/>
            <a:headEnd/>
            <a:tailEnd/>
          </a:ln>
          <a:effectLst/>
        </p:spPr>
        <p:txBody>
          <a:bodyPr wrap="none">
            <a:spAutoFit/>
          </a:bodyPr>
          <a:lstStyle/>
          <a:p>
            <a:pPr eaLnBrk="0" hangingPunct="0">
              <a:defRPr/>
            </a:pPr>
            <a:r>
              <a:rPr lang="en-US" b="1" dirty="0">
                <a:solidFill>
                  <a:srgbClr val="663300"/>
                </a:solidFill>
                <a:effectLst>
                  <a:outerShdw blurRad="38100" dist="38100" dir="2700000" algn="tl">
                    <a:srgbClr val="C0C0C0"/>
                  </a:outerShdw>
                </a:effectLst>
                <a:latin typeface="Calibri" pitchFamily="34" charset="0"/>
              </a:rPr>
              <a:t>2.-  RECURSOS FINANCIEROS</a:t>
            </a:r>
          </a:p>
        </p:txBody>
      </p:sp>
      <p:sp>
        <p:nvSpPr>
          <p:cNvPr id="29704" name="Rectangle 8">
            <a:hlinkClick r:id="rId2" action="ppaction://hlinksldjump"/>
          </p:cNvPr>
          <p:cNvSpPr>
            <a:spLocks noChangeArrowheads="1"/>
          </p:cNvSpPr>
          <p:nvPr/>
        </p:nvSpPr>
        <p:spPr bwMode="auto">
          <a:xfrm>
            <a:off x="1473200" y="3754438"/>
            <a:ext cx="2811463" cy="366712"/>
          </a:xfrm>
          <a:prstGeom prst="rect">
            <a:avLst/>
          </a:prstGeom>
          <a:noFill/>
          <a:ln w="9525" algn="ctr">
            <a:noFill/>
            <a:miter lim="800000"/>
            <a:headEnd/>
            <a:tailEnd/>
          </a:ln>
          <a:effectLst/>
        </p:spPr>
        <p:txBody>
          <a:bodyPr wrap="none">
            <a:spAutoFit/>
          </a:bodyPr>
          <a:lstStyle/>
          <a:p>
            <a:pPr eaLnBrk="0" hangingPunct="0">
              <a:defRPr/>
            </a:pPr>
            <a:r>
              <a:rPr lang="en-US" b="1" dirty="0">
                <a:solidFill>
                  <a:srgbClr val="663300"/>
                </a:solidFill>
                <a:effectLst>
                  <a:outerShdw blurRad="38100" dist="38100" dir="2700000" algn="tl">
                    <a:srgbClr val="C0C0C0"/>
                  </a:outerShdw>
                </a:effectLst>
                <a:latin typeface="Calibri" pitchFamily="34" charset="0"/>
              </a:rPr>
              <a:t>3.-  RECURSOS MATERIALES</a:t>
            </a:r>
          </a:p>
        </p:txBody>
      </p:sp>
      <p:sp>
        <p:nvSpPr>
          <p:cNvPr id="29705" name="Rectangle 9">
            <a:hlinkClick r:id="rId4" action="ppaction://hlinksldjump"/>
          </p:cNvPr>
          <p:cNvSpPr>
            <a:spLocks noChangeArrowheads="1"/>
          </p:cNvSpPr>
          <p:nvPr/>
        </p:nvSpPr>
        <p:spPr bwMode="auto">
          <a:xfrm>
            <a:off x="1477963" y="4440238"/>
            <a:ext cx="2373312" cy="366712"/>
          </a:xfrm>
          <a:prstGeom prst="rect">
            <a:avLst/>
          </a:prstGeom>
          <a:noFill/>
          <a:ln w="9525" algn="ctr">
            <a:noFill/>
            <a:miter lim="800000"/>
            <a:headEnd/>
            <a:tailEnd/>
          </a:ln>
          <a:effectLst/>
        </p:spPr>
        <p:txBody>
          <a:bodyPr wrap="none">
            <a:spAutoFit/>
          </a:bodyPr>
          <a:lstStyle/>
          <a:p>
            <a:pPr eaLnBrk="0" hangingPunct="0">
              <a:defRPr/>
            </a:pPr>
            <a:r>
              <a:rPr lang="en-US" b="1" dirty="0">
                <a:solidFill>
                  <a:srgbClr val="663300"/>
                </a:solidFill>
                <a:effectLst>
                  <a:outerShdw blurRad="38100" dist="38100" dir="2700000" algn="tl">
                    <a:srgbClr val="C0C0C0"/>
                  </a:outerShdw>
                </a:effectLst>
                <a:latin typeface="Calibri" pitchFamily="34" charset="0"/>
              </a:rPr>
              <a:t>4.-  CONTROL ESCOLAR</a:t>
            </a:r>
          </a:p>
        </p:txBody>
      </p:sp>
      <p:sp>
        <p:nvSpPr>
          <p:cNvPr id="29706" name="Rectangle 10">
            <a:hlinkClick r:id="rId5" action="ppaction://hlinksldjump"/>
          </p:cNvPr>
          <p:cNvSpPr>
            <a:spLocks noChangeArrowheads="1"/>
          </p:cNvSpPr>
          <p:nvPr/>
        </p:nvSpPr>
        <p:spPr bwMode="auto">
          <a:xfrm>
            <a:off x="1476375" y="5126038"/>
            <a:ext cx="4040188" cy="366712"/>
          </a:xfrm>
          <a:prstGeom prst="rect">
            <a:avLst/>
          </a:prstGeom>
          <a:noFill/>
          <a:ln w="9525" algn="ctr">
            <a:noFill/>
            <a:miter lim="800000"/>
            <a:headEnd/>
            <a:tailEnd/>
          </a:ln>
          <a:effectLst/>
        </p:spPr>
        <p:txBody>
          <a:bodyPr wrap="none">
            <a:spAutoFit/>
          </a:bodyPr>
          <a:lstStyle/>
          <a:p>
            <a:pPr eaLnBrk="0" hangingPunct="0">
              <a:defRPr/>
            </a:pPr>
            <a:r>
              <a:rPr lang="en-US" b="1" dirty="0">
                <a:solidFill>
                  <a:srgbClr val="663300"/>
                </a:solidFill>
                <a:effectLst>
                  <a:outerShdw blurRad="38100" dist="38100" dir="2700000" algn="tl">
                    <a:srgbClr val="C0C0C0"/>
                  </a:outerShdw>
                </a:effectLst>
                <a:latin typeface="Calibri" pitchFamily="34" charset="0"/>
              </a:rPr>
              <a:t>5.-  OTROS ASUNTOS ADMINISTRATIVOS</a:t>
            </a:r>
          </a:p>
        </p:txBody>
      </p:sp>
      <p:sp>
        <p:nvSpPr>
          <p:cNvPr id="29707" name="Rectangle 11"/>
          <p:cNvSpPr>
            <a:spLocks noChangeArrowheads="1"/>
          </p:cNvSpPr>
          <p:nvPr/>
        </p:nvSpPr>
        <p:spPr bwMode="auto">
          <a:xfrm>
            <a:off x="1331913" y="692150"/>
            <a:ext cx="7416800" cy="457200"/>
          </a:xfrm>
          <a:prstGeom prst="rect">
            <a:avLst/>
          </a:prstGeom>
          <a:noFill/>
          <a:ln w="9525" algn="ctr">
            <a:noFill/>
            <a:miter lim="800000"/>
            <a:headEnd/>
            <a:tailEnd/>
          </a:ln>
          <a:effectLst/>
        </p:spPr>
        <p:txBody>
          <a:bodyPr anchor="ctr"/>
          <a:lstStyle/>
          <a:p>
            <a:pPr algn="ctr">
              <a:defRPr/>
            </a:pPr>
            <a:r>
              <a:rPr lang="es-MX" sz="3200" dirty="0">
                <a:solidFill>
                  <a:srgbClr val="572314"/>
                </a:solidFill>
                <a:effectLst>
                  <a:outerShdw blurRad="38100" dist="38100" dir="2700000" algn="tl">
                    <a:srgbClr val="C0C0C0"/>
                  </a:outerShdw>
                </a:effectLst>
                <a:latin typeface="Gill Sans MT" pitchFamily="34" charset="0"/>
              </a:rPr>
              <a:t>3.- CLASIFICACIÓN DE LOS FORMATOS</a:t>
            </a:r>
          </a:p>
        </p:txBody>
      </p:sp>
    </p:spTree>
  </p:cSld>
  <p:clrMapOvr>
    <a:masterClrMapping/>
  </p:clrMapOvr>
  <p:transition>
    <p:pull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9" name="Picture 5" descr="C:\Program Files (x86)\Microsoft Office\MEDIA\CAGCAT10\j0301252.wmf"/>
          <p:cNvPicPr>
            <a:picLocks noChangeAspect="1" noChangeArrowheads="1"/>
          </p:cNvPicPr>
          <p:nvPr/>
        </p:nvPicPr>
        <p:blipFill>
          <a:blip r:embed="rId2" cstate="print"/>
          <a:srcRect/>
          <a:stretch>
            <a:fillRect/>
          </a:stretch>
        </p:blipFill>
        <p:spPr bwMode="auto">
          <a:xfrm>
            <a:off x="7215206" y="142852"/>
            <a:ext cx="1643074" cy="140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0899" name="5 Marcador de número de diapositiva"/>
          <p:cNvSpPr>
            <a:spLocks noGrp="1"/>
          </p:cNvSpPr>
          <p:nvPr>
            <p:ph type="sldNum" sz="quarter" idx="12"/>
          </p:nvPr>
        </p:nvSpPr>
        <p:spPr bwMode="auto">
          <a:noFill/>
          <a:ln>
            <a:miter lim="800000"/>
            <a:headEnd/>
            <a:tailEnd/>
          </a:ln>
        </p:spPr>
        <p:txBody>
          <a:bodyPr/>
          <a:lstStyle/>
          <a:p>
            <a:fld id="{8958BACA-AD20-4423-91E4-F385A7BCA920}" type="slidenum">
              <a:rPr lang="es-ES" smtClean="0"/>
              <a:pPr/>
              <a:t>70</a:t>
            </a:fld>
            <a:endParaRPr lang="es-ES" smtClean="0"/>
          </a:p>
        </p:txBody>
      </p:sp>
      <p:sp>
        <p:nvSpPr>
          <p:cNvPr id="87046" name="Rectangle 6"/>
          <p:cNvSpPr>
            <a:spLocks noChangeArrowheads="1"/>
          </p:cNvSpPr>
          <p:nvPr/>
        </p:nvSpPr>
        <p:spPr bwMode="auto">
          <a:xfrm>
            <a:off x="3275856" y="714375"/>
            <a:ext cx="3205907" cy="457200"/>
          </a:xfrm>
          <a:prstGeom prst="rect">
            <a:avLst/>
          </a:prstGeom>
          <a:noFill/>
          <a:ln w="9525" algn="ctr">
            <a:noFill/>
            <a:miter lim="800000"/>
            <a:headEnd/>
            <a:tailEnd/>
          </a:ln>
          <a:effectLst/>
        </p:spPr>
        <p:txBody>
          <a:bodyPr anchor="ctr"/>
          <a:lstStyle/>
          <a:p>
            <a:pPr>
              <a:defRPr/>
            </a:pPr>
            <a:r>
              <a:rPr lang="es-MX" sz="2400" b="1" dirty="0">
                <a:effectLst>
                  <a:outerShdw blurRad="38100" dist="38100" dir="2700000" algn="tl">
                    <a:srgbClr val="C0C0C0"/>
                  </a:outerShdw>
                </a:effectLst>
                <a:latin typeface="Calibri" pitchFamily="34" charset="0"/>
              </a:rPr>
              <a:t>4.- CONTROL ESCOLAR</a:t>
            </a:r>
            <a:endParaRPr lang="en-US" sz="2400" b="1" dirty="0">
              <a:effectLst>
                <a:outerShdw blurRad="38100" dist="38100" dir="2700000" algn="tl">
                  <a:srgbClr val="C0C0C0"/>
                </a:outerShdw>
              </a:effectLst>
              <a:latin typeface="Calibri" pitchFamily="34" charset="0"/>
            </a:endParaRPr>
          </a:p>
        </p:txBody>
      </p:sp>
      <p:sp>
        <p:nvSpPr>
          <p:cNvPr id="80901" name="Text Box 4"/>
          <p:cNvSpPr txBox="1">
            <a:spLocks noChangeArrowheads="1"/>
          </p:cNvSpPr>
          <p:nvPr/>
        </p:nvSpPr>
        <p:spPr bwMode="auto">
          <a:xfrm>
            <a:off x="1187451" y="1557338"/>
            <a:ext cx="7344990" cy="4524375"/>
          </a:xfrm>
          <a:prstGeom prst="rect">
            <a:avLst/>
          </a:prstGeom>
          <a:noFill/>
          <a:ln w="9525">
            <a:noFill/>
            <a:miter lim="800000"/>
            <a:headEnd/>
            <a:tailEnd/>
          </a:ln>
        </p:spPr>
        <p:txBody>
          <a:bodyPr wrap="square">
            <a:spAutoFit/>
          </a:bodyPr>
          <a:lstStyle/>
          <a:p>
            <a:pPr algn="just"/>
            <a:r>
              <a:rPr lang="es-MX" sz="1600" b="1" dirty="0">
                <a:latin typeface="Gill Sans MT" pitchFamily="34" charset="0"/>
              </a:rPr>
              <a:t>La información y documentación relativa a este rubro incluye entre otros documentos, el registro de títulos y cédulas profesionales, los programas de estudios, el registro de las escuelas con reconocimiento de validez oficial de estudios de la Universidad y los asuntos pendientes o en trámite del control Escolar de la Entidad o Dependencia, Unidad, Área o Proyecto.</a:t>
            </a:r>
          </a:p>
          <a:p>
            <a:pPr algn="just"/>
            <a:endParaRPr lang="es-MX" sz="1600" dirty="0">
              <a:latin typeface="Gill Sans MT" pitchFamily="34" charset="0"/>
            </a:endParaRPr>
          </a:p>
          <a:p>
            <a:pPr algn="just"/>
            <a:r>
              <a:rPr lang="es-MX" sz="1600" dirty="0">
                <a:latin typeface="Gill Sans MT" pitchFamily="34" charset="0"/>
              </a:rPr>
              <a:t>La concentración de la información se hará a través de los siguientes formatos:</a:t>
            </a:r>
          </a:p>
          <a:p>
            <a:pPr algn="just"/>
            <a:endParaRPr lang="es-MX" sz="1600" b="1" dirty="0">
              <a:latin typeface="Gill Sans MT" pitchFamily="34" charset="0"/>
            </a:endParaRPr>
          </a:p>
          <a:p>
            <a:pPr algn="just"/>
            <a:endParaRPr lang="es-MX" sz="1600" b="1" dirty="0">
              <a:latin typeface="Gill Sans MT" pitchFamily="34" charset="0"/>
            </a:endParaRPr>
          </a:p>
          <a:p>
            <a:pPr algn="just"/>
            <a:r>
              <a:rPr lang="es-MX" sz="1600" b="1" dirty="0">
                <a:latin typeface="Gill Sans MT" pitchFamily="34" charset="0"/>
              </a:rPr>
              <a:t>4.1. 	</a:t>
            </a:r>
            <a:r>
              <a:rPr lang="es-MX" sz="1600" dirty="0">
                <a:latin typeface="Gill Sans MT" pitchFamily="34" charset="0"/>
              </a:rPr>
              <a:t>ASUNTOS PENDIENTES O EN TRÁMITE EN MATERIA DE 	CONTROL ESCOLAR.</a:t>
            </a:r>
          </a:p>
          <a:p>
            <a:pPr algn="just"/>
            <a:endParaRPr lang="es-MX" sz="1600" b="1" dirty="0">
              <a:latin typeface="Gill Sans MT" pitchFamily="34" charset="0"/>
            </a:endParaRPr>
          </a:p>
          <a:p>
            <a:pPr algn="just"/>
            <a:r>
              <a:rPr lang="es-MX" sz="1600" b="1" dirty="0">
                <a:latin typeface="Gill Sans MT" pitchFamily="34" charset="0"/>
              </a:rPr>
              <a:t>4.2 	</a:t>
            </a:r>
            <a:r>
              <a:rPr lang="es-MX" sz="1600" dirty="0">
                <a:latin typeface="Gill Sans MT" pitchFamily="34" charset="0"/>
              </a:rPr>
              <a:t>PROGRAMAS DE ESTUDIOS.</a:t>
            </a:r>
          </a:p>
          <a:p>
            <a:pPr algn="just"/>
            <a:endParaRPr lang="es-MX" sz="1600" dirty="0">
              <a:latin typeface="Gill Sans MT" pitchFamily="34" charset="0"/>
            </a:endParaRPr>
          </a:p>
          <a:p>
            <a:pPr algn="just"/>
            <a:r>
              <a:rPr lang="es-MX" sz="1600" b="1" dirty="0">
                <a:latin typeface="Gill Sans MT" pitchFamily="34" charset="0"/>
              </a:rPr>
              <a:t>4.3 	</a:t>
            </a:r>
            <a:r>
              <a:rPr lang="es-MX" sz="1600" dirty="0">
                <a:latin typeface="Gill Sans MT" pitchFamily="34" charset="0"/>
              </a:rPr>
              <a:t>INFORMACIÓN DE ESCUELAS CON RECONOCIMIENTO DE 	VALIDEZ OFICIAL DE ESTUDIOS</a:t>
            </a:r>
          </a:p>
          <a:p>
            <a:pPr algn="just"/>
            <a:endParaRPr lang="es-MX" sz="1600" dirty="0">
              <a:latin typeface="Gill Sans MT" pitchFamily="34" charset="0"/>
            </a:endParaRPr>
          </a:p>
          <a:p>
            <a:pPr algn="just"/>
            <a:r>
              <a:rPr lang="es-MX" sz="1600" b="1" dirty="0">
                <a:latin typeface="Gill Sans MT" pitchFamily="34" charset="0"/>
              </a:rPr>
              <a:t>4.4 	</a:t>
            </a:r>
            <a:r>
              <a:rPr lang="es-MX" sz="1600" dirty="0">
                <a:latin typeface="Gill Sans MT" pitchFamily="34" charset="0"/>
              </a:rPr>
              <a:t>REGISTRO DE TÍTULOS Y CÉDULAS PROFESIONALES.</a:t>
            </a:r>
            <a:endParaRPr lang="es-ES" sz="1600" dirty="0">
              <a:latin typeface="Gill Sans MT" pitchFamily="34" charset="0"/>
            </a:endParaRPr>
          </a:p>
        </p:txBody>
      </p:sp>
    </p:spTree>
  </p:cSld>
  <p:clrMapOvr>
    <a:masterClrMapping/>
  </p:clrMapOvr>
  <p:transition>
    <p:newsfla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p:cNvSpPr>
          <p:nvPr>
            <p:ph idx="1"/>
          </p:nvPr>
        </p:nvSpPr>
        <p:spPr>
          <a:xfrm>
            <a:off x="1096206" y="642938"/>
            <a:ext cx="7796274" cy="841846"/>
          </a:xfrm>
        </p:spPr>
        <p:txBody>
          <a:bodyPr>
            <a:noAutofit/>
          </a:bodyPr>
          <a:lstStyle/>
          <a:p>
            <a:pPr algn="ctr" eaLnBrk="1" hangingPunct="1">
              <a:lnSpc>
                <a:spcPct val="80000"/>
              </a:lnSpc>
              <a:buFont typeface="Wingdings 2" pitchFamily="18" charset="2"/>
              <a:buNone/>
            </a:pPr>
            <a:r>
              <a:rPr lang="es-MX" sz="1800" b="1" dirty="0" smtClean="0">
                <a:solidFill>
                  <a:schemeClr val="tx1"/>
                </a:solidFill>
                <a:latin typeface="Calibri" pitchFamily="34" charset="0"/>
              </a:rPr>
              <a:t>FORMATO No. 4.1</a:t>
            </a:r>
          </a:p>
          <a:p>
            <a:pPr algn="ctr" eaLnBrk="1" hangingPunct="1">
              <a:lnSpc>
                <a:spcPct val="80000"/>
              </a:lnSpc>
              <a:buFont typeface="Wingdings 2" pitchFamily="18" charset="2"/>
              <a:buNone/>
            </a:pPr>
            <a:r>
              <a:rPr lang="es-MX" sz="1800" b="1" u="sng" dirty="0" smtClean="0">
                <a:solidFill>
                  <a:schemeClr val="tx1"/>
                </a:solidFill>
                <a:latin typeface="Calibri" pitchFamily="34" charset="0"/>
              </a:rPr>
              <a:t>ASUNTOS PENDIENTES O EN TRÁMITE EN MATERIA DE CONTROL ESCOLAR</a:t>
            </a:r>
          </a:p>
          <a:p>
            <a:pPr algn="ctr" eaLnBrk="1" hangingPunct="1">
              <a:lnSpc>
                <a:spcPct val="80000"/>
              </a:lnSpc>
              <a:buFont typeface="Wingdings 2" pitchFamily="18" charset="2"/>
              <a:buNone/>
            </a:pPr>
            <a:endParaRPr lang="es-MX" sz="1800" b="1" dirty="0" smtClean="0">
              <a:solidFill>
                <a:srgbClr val="663300"/>
              </a:solidFill>
              <a:latin typeface="Calibri" pitchFamily="34" charset="0"/>
            </a:endParaRPr>
          </a:p>
        </p:txBody>
      </p:sp>
      <p:sp>
        <p:nvSpPr>
          <p:cNvPr id="81922" name="5 Marcador de número de diapositiva"/>
          <p:cNvSpPr>
            <a:spLocks noGrp="1"/>
          </p:cNvSpPr>
          <p:nvPr>
            <p:ph type="sldNum" sz="quarter" idx="12"/>
          </p:nvPr>
        </p:nvSpPr>
        <p:spPr bwMode="auto">
          <a:noFill/>
          <a:ln>
            <a:miter lim="800000"/>
            <a:headEnd/>
            <a:tailEnd/>
          </a:ln>
        </p:spPr>
        <p:txBody>
          <a:bodyPr/>
          <a:lstStyle/>
          <a:p>
            <a:fld id="{21FD1D36-D307-42D1-8AFD-9B5A79A43F40}" type="slidenum">
              <a:rPr lang="es-ES" smtClean="0"/>
              <a:pPr/>
              <a:t>71</a:t>
            </a:fld>
            <a:endParaRPr lang="es-ES" smtClean="0"/>
          </a:p>
        </p:txBody>
      </p:sp>
      <p:sp>
        <p:nvSpPr>
          <p:cNvPr id="81924" name="Text Box 3"/>
          <p:cNvSpPr txBox="1">
            <a:spLocks noChangeArrowheads="1"/>
          </p:cNvSpPr>
          <p:nvPr/>
        </p:nvSpPr>
        <p:spPr bwMode="auto">
          <a:xfrm>
            <a:off x="1096206" y="1773238"/>
            <a:ext cx="7476295" cy="4478149"/>
          </a:xfrm>
          <a:prstGeom prst="rect">
            <a:avLst/>
          </a:prstGeom>
          <a:noFill/>
          <a:ln w="9525">
            <a:noFill/>
            <a:miter lim="800000"/>
            <a:headEnd/>
            <a:tailEnd/>
          </a:ln>
        </p:spPr>
        <p:txBody>
          <a:bodyPr wrap="square">
            <a:spAutoFit/>
          </a:bodyPr>
          <a:lstStyle/>
          <a:p>
            <a:pPr algn="just"/>
            <a:r>
              <a:rPr lang="es-MX" sz="1500" b="1" dirty="0">
                <a:latin typeface="Gill Sans MT" pitchFamily="34" charset="0"/>
              </a:rPr>
              <a:t>En este formato deberá detallar todos los asuntos pendientes o en trámite en materia de control escolar</a:t>
            </a:r>
            <a:r>
              <a:rPr lang="es-MX" sz="1500" dirty="0">
                <a:latin typeface="Gill Sans MT" pitchFamily="34" charset="0"/>
              </a:rPr>
              <a:t>, </a:t>
            </a:r>
            <a:r>
              <a:rPr lang="es-MX" sz="1500" b="1" dirty="0">
                <a:latin typeface="Gill Sans MT" pitchFamily="34" charset="0"/>
              </a:rPr>
              <a:t>debiendo considerar en este formato lo relativo a certificados de estudios pendientes de entregar (certificados parciales, </a:t>
            </a:r>
            <a:r>
              <a:rPr lang="es-MX" sz="1500" b="1" dirty="0" err="1">
                <a:latin typeface="Gill Sans MT" pitchFamily="34" charset="0"/>
              </a:rPr>
              <a:t>kardex</a:t>
            </a:r>
            <a:r>
              <a:rPr lang="es-MX" sz="1500" b="1" dirty="0">
                <a:latin typeface="Gill Sans MT" pitchFamily="34" charset="0"/>
              </a:rPr>
              <a:t> etc.) separando en el formato lo relativo a las Escuelas con Reconocimiento de Validez Oficial de Estudios</a:t>
            </a:r>
            <a:r>
              <a:rPr lang="es-MX" sz="1500" dirty="0">
                <a:latin typeface="Gill Sans MT" pitchFamily="34" charset="0"/>
              </a:rPr>
              <a:t>; </a:t>
            </a:r>
            <a:r>
              <a:rPr lang="es-MX" sz="1500" b="1" dirty="0">
                <a:latin typeface="Gill Sans MT" pitchFamily="34" charset="0"/>
              </a:rPr>
              <a:t>anexando en su caso </a:t>
            </a:r>
            <a:r>
              <a:rPr lang="es-MX" sz="1500" b="1" dirty="0" smtClean="0">
                <a:latin typeface="Gill Sans MT" pitchFamily="34" charset="0"/>
              </a:rPr>
              <a:t>al Acta, </a:t>
            </a:r>
            <a:r>
              <a:rPr lang="es-MX" sz="1500" b="1" dirty="0">
                <a:latin typeface="Gill Sans MT" pitchFamily="34" charset="0"/>
              </a:rPr>
              <a:t>fotocopia de los documentos que respalden los asuntos pendientes o en trámite.</a:t>
            </a:r>
          </a:p>
          <a:p>
            <a:pPr algn="just"/>
            <a:endParaRPr lang="es-MX" sz="1500" b="1" dirty="0">
              <a:latin typeface="Gill Sans MT" pitchFamily="34" charset="0"/>
            </a:endParaRPr>
          </a:p>
          <a:p>
            <a:pPr algn="just"/>
            <a:r>
              <a:rPr lang="es-MX" sz="1500" b="1" dirty="0">
                <a:latin typeface="Gill Sans MT" pitchFamily="34" charset="0"/>
              </a:rPr>
              <a:t>NÚMERO PROGRESIVO</a:t>
            </a:r>
            <a:r>
              <a:rPr lang="es-MX" sz="1500" dirty="0">
                <a:latin typeface="Gill Sans MT" pitchFamily="34" charset="0"/>
              </a:rPr>
              <a:t>. Asignar un número progresivo a cada uno de los asuntos pendientes, de acuerdo a su importancia.</a:t>
            </a:r>
          </a:p>
          <a:p>
            <a:pPr algn="just"/>
            <a:endParaRPr lang="es-MX" sz="1500" b="1" dirty="0">
              <a:latin typeface="Gill Sans MT" pitchFamily="34" charset="0"/>
            </a:endParaRPr>
          </a:p>
          <a:p>
            <a:pPr algn="just"/>
            <a:r>
              <a:rPr lang="es-MX" sz="1500" b="1" dirty="0">
                <a:latin typeface="Gill Sans MT" pitchFamily="34" charset="0"/>
              </a:rPr>
              <a:t>ASUNTO.</a:t>
            </a:r>
            <a:r>
              <a:rPr lang="es-MX" sz="1500" dirty="0">
                <a:latin typeface="Gill Sans MT" pitchFamily="34" charset="0"/>
              </a:rPr>
              <a:t> Describir concreta y claramente el asunto pendiente.</a:t>
            </a:r>
            <a:r>
              <a:rPr lang="es-ES" sz="1500" b="1" dirty="0">
                <a:latin typeface="Gill Sans MT" pitchFamily="34" charset="0"/>
              </a:rPr>
              <a:t> Precisar con exactitud los asuntos que requieran de atención inmediata.</a:t>
            </a:r>
          </a:p>
          <a:p>
            <a:pPr algn="just"/>
            <a:endParaRPr lang="es-MX" sz="1500" b="1" dirty="0">
              <a:latin typeface="Gill Sans MT" pitchFamily="34" charset="0"/>
            </a:endParaRPr>
          </a:p>
          <a:p>
            <a:pPr algn="just"/>
            <a:r>
              <a:rPr lang="es-MX" sz="1500" b="1" dirty="0">
                <a:latin typeface="Gill Sans MT" pitchFamily="34" charset="0"/>
              </a:rPr>
              <a:t>DESCRIPCIÓN DE SU SITUACION ACTUAL</a:t>
            </a:r>
            <a:r>
              <a:rPr lang="es-MX" sz="1500" dirty="0">
                <a:latin typeface="Gill Sans MT" pitchFamily="34" charset="0"/>
              </a:rPr>
              <a:t>. Anotar el estado que guarda el trámite del asunto o la gestión que falta para concluirlo, anotando la ubicación física en donde se resguarda dicha documentación.</a:t>
            </a:r>
          </a:p>
          <a:p>
            <a:pPr algn="just"/>
            <a:endParaRPr lang="es-MX" sz="1500" b="1" dirty="0">
              <a:latin typeface="Gill Sans MT" pitchFamily="34" charset="0"/>
            </a:endParaRPr>
          </a:p>
          <a:p>
            <a:pPr algn="just"/>
            <a:r>
              <a:rPr lang="es-MX" sz="1500" b="1" dirty="0">
                <a:latin typeface="Gill Sans MT" pitchFamily="34" charset="0"/>
              </a:rPr>
              <a:t>NOMBRE DEL RESPONSABLE DE SU TRÁMITE</a:t>
            </a:r>
            <a:r>
              <a:rPr lang="es-MX" sz="1500" dirty="0">
                <a:latin typeface="Gill Sans MT" pitchFamily="34" charset="0"/>
              </a:rPr>
              <a:t>. Registrar el nombre de la persona que da seguimiento al trámite del asunto.</a:t>
            </a:r>
            <a:endParaRPr lang="es-ES" sz="1500" dirty="0">
              <a:latin typeface="Gill Sans MT" pitchFamily="34" charset="0"/>
            </a:endParaRPr>
          </a:p>
        </p:txBody>
      </p:sp>
      <p:sp>
        <p:nvSpPr>
          <p:cNvPr id="5" name="Sound"/>
          <p:cNvSpPr>
            <a:spLocks noEditPoints="1" noChangeArrowheads="1"/>
          </p:cNvSpPr>
          <p:nvPr/>
        </p:nvSpPr>
        <p:spPr bwMode="auto">
          <a:xfrm>
            <a:off x="8001000" y="142875"/>
            <a:ext cx="571500" cy="500063"/>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s-MX" dirty="0"/>
          </a:p>
        </p:txBody>
      </p:sp>
    </p:spTree>
  </p:cSld>
  <p:clrMapOvr>
    <a:masterClrMapping/>
  </p:clrMapOvr>
  <p:transition>
    <p:newsflash/>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5 Marcador de número de diapositiva"/>
          <p:cNvSpPr>
            <a:spLocks noGrp="1"/>
          </p:cNvSpPr>
          <p:nvPr>
            <p:ph type="sldNum" sz="quarter" idx="12"/>
          </p:nvPr>
        </p:nvSpPr>
        <p:spPr bwMode="auto">
          <a:noFill/>
          <a:ln>
            <a:miter lim="800000"/>
            <a:headEnd/>
            <a:tailEnd/>
          </a:ln>
        </p:spPr>
        <p:txBody>
          <a:bodyPr/>
          <a:lstStyle/>
          <a:p>
            <a:fld id="{E08C3F5C-8966-4CAC-8328-58F72228ECD7}" type="slidenum">
              <a:rPr lang="es-ES" smtClean="0"/>
              <a:pPr/>
              <a:t>72</a:t>
            </a:fld>
            <a:endParaRPr lang="es-ES" smtClean="0"/>
          </a:p>
        </p:txBody>
      </p:sp>
      <p:pic>
        <p:nvPicPr>
          <p:cNvPr id="82947" name="Picture 4"/>
          <p:cNvPicPr>
            <a:picLocks noChangeAspect="1" noChangeArrowheads="1"/>
          </p:cNvPicPr>
          <p:nvPr/>
        </p:nvPicPr>
        <p:blipFill>
          <a:blip r:embed="rId2" cstate="print"/>
          <a:srcRect/>
          <a:stretch>
            <a:fillRect/>
          </a:stretch>
        </p:blipFill>
        <p:spPr bwMode="auto">
          <a:xfrm>
            <a:off x="1071563" y="790575"/>
            <a:ext cx="8072437" cy="527685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p:cNvSpPr>
          <p:nvPr>
            <p:ph idx="1"/>
          </p:nvPr>
        </p:nvSpPr>
        <p:spPr>
          <a:xfrm>
            <a:off x="1475655" y="404665"/>
            <a:ext cx="7200801" cy="936104"/>
          </a:xfrm>
        </p:spPr>
        <p:txBody>
          <a:bodyPr>
            <a:noAutofit/>
          </a:bodyPr>
          <a:lstStyle/>
          <a:p>
            <a:pPr marL="342900" indent="-342900" algn="ctr" eaLnBrk="1" hangingPunct="1">
              <a:lnSpc>
                <a:spcPct val="80000"/>
              </a:lnSpc>
              <a:buFont typeface="Wingdings 2" pitchFamily="18" charset="2"/>
              <a:buNone/>
            </a:pPr>
            <a:r>
              <a:rPr lang="es-MX" sz="1800" b="1" dirty="0" smtClean="0">
                <a:solidFill>
                  <a:schemeClr val="tx1"/>
                </a:solidFill>
                <a:latin typeface="Calibri" pitchFamily="34" charset="0"/>
              </a:rPr>
              <a:t>FORMATO No. 4.2</a:t>
            </a:r>
          </a:p>
          <a:p>
            <a:pPr marL="342900" indent="-342900" algn="ctr" eaLnBrk="1" hangingPunct="1">
              <a:lnSpc>
                <a:spcPct val="30000"/>
              </a:lnSpc>
              <a:buFont typeface="Wingdings 2" pitchFamily="18" charset="2"/>
              <a:buNone/>
            </a:pPr>
            <a:endParaRPr lang="es-MX" sz="1400" b="1" dirty="0" smtClean="0">
              <a:solidFill>
                <a:schemeClr val="tx1"/>
              </a:solidFill>
              <a:latin typeface="Calibri" pitchFamily="34" charset="0"/>
            </a:endParaRPr>
          </a:p>
          <a:p>
            <a:pPr marL="342900" indent="-342900" algn="ctr" eaLnBrk="1" hangingPunct="1">
              <a:lnSpc>
                <a:spcPct val="80000"/>
              </a:lnSpc>
              <a:buFont typeface="Wingdings 2" pitchFamily="18" charset="2"/>
              <a:buNone/>
            </a:pPr>
            <a:r>
              <a:rPr lang="es-MX" sz="1800" b="1" u="sng" dirty="0" smtClean="0">
                <a:solidFill>
                  <a:schemeClr val="tx1"/>
                </a:solidFill>
                <a:latin typeface="Calibri" pitchFamily="34" charset="0"/>
              </a:rPr>
              <a:t>PROGRAMAS DE ESTUDIOS</a:t>
            </a:r>
          </a:p>
          <a:p>
            <a:pPr marL="342900" indent="-342900" algn="ctr" eaLnBrk="1" hangingPunct="1">
              <a:lnSpc>
                <a:spcPct val="80000"/>
              </a:lnSpc>
              <a:buFont typeface="Wingdings 2" pitchFamily="18" charset="2"/>
              <a:buNone/>
            </a:pPr>
            <a:endParaRPr lang="es-MX" sz="1600" b="1" dirty="0" smtClean="0">
              <a:solidFill>
                <a:srgbClr val="663300"/>
              </a:solidFill>
              <a:latin typeface="Calibri" pitchFamily="34" charset="0"/>
            </a:endParaRPr>
          </a:p>
          <a:p>
            <a:pPr marL="342900" indent="-342900" algn="just" eaLnBrk="1" hangingPunct="1">
              <a:lnSpc>
                <a:spcPct val="80000"/>
              </a:lnSpc>
              <a:buFont typeface="Wingdings 2" pitchFamily="18" charset="2"/>
              <a:buNone/>
            </a:pPr>
            <a:r>
              <a:rPr lang="es-MX" sz="1400" b="1" dirty="0" smtClean="0">
                <a:solidFill>
                  <a:srgbClr val="663300"/>
                </a:solidFill>
                <a:latin typeface="Calibri" pitchFamily="34" charset="0"/>
              </a:rPr>
              <a:t>	</a:t>
            </a:r>
            <a:endParaRPr lang="es-ES" sz="1400" dirty="0" smtClean="0">
              <a:solidFill>
                <a:srgbClr val="663300"/>
              </a:solidFill>
              <a:latin typeface="Calibri" pitchFamily="34" charset="0"/>
            </a:endParaRPr>
          </a:p>
        </p:txBody>
      </p:sp>
      <p:sp>
        <p:nvSpPr>
          <p:cNvPr id="83970" name="5 Marcador de número de diapositiva"/>
          <p:cNvSpPr>
            <a:spLocks noGrp="1"/>
          </p:cNvSpPr>
          <p:nvPr>
            <p:ph type="sldNum" sz="quarter" idx="12"/>
          </p:nvPr>
        </p:nvSpPr>
        <p:spPr bwMode="auto">
          <a:noFill/>
          <a:ln>
            <a:miter lim="800000"/>
            <a:headEnd/>
            <a:tailEnd/>
          </a:ln>
        </p:spPr>
        <p:txBody>
          <a:bodyPr/>
          <a:lstStyle/>
          <a:p>
            <a:fld id="{4796CC94-1FAA-4314-A04C-837FE6CA648A}" type="slidenum">
              <a:rPr lang="es-ES" smtClean="0"/>
              <a:pPr/>
              <a:t>73</a:t>
            </a:fld>
            <a:endParaRPr lang="es-ES" smtClean="0"/>
          </a:p>
        </p:txBody>
      </p:sp>
      <p:sp>
        <p:nvSpPr>
          <p:cNvPr id="83972" name="Text Box 3"/>
          <p:cNvSpPr txBox="1">
            <a:spLocks noChangeArrowheads="1"/>
          </p:cNvSpPr>
          <p:nvPr/>
        </p:nvSpPr>
        <p:spPr bwMode="auto">
          <a:xfrm>
            <a:off x="1096207" y="1628800"/>
            <a:ext cx="7508242" cy="4462760"/>
          </a:xfrm>
          <a:prstGeom prst="rect">
            <a:avLst/>
          </a:prstGeom>
          <a:noFill/>
          <a:ln w="9525">
            <a:noFill/>
            <a:miter lim="800000"/>
            <a:headEnd/>
            <a:tailEnd/>
          </a:ln>
        </p:spPr>
        <p:txBody>
          <a:bodyPr wrap="square">
            <a:spAutoFit/>
          </a:bodyPr>
          <a:lstStyle/>
          <a:p>
            <a:pPr algn="just"/>
            <a:r>
              <a:rPr lang="es-ES" sz="1500" b="1" dirty="0">
                <a:latin typeface="Gill Sans MT" pitchFamily="34" charset="0"/>
              </a:rPr>
              <a:t>En este formato relacionará todos los programas de estudios de contenido académico que reseñan las materias con que cuenta la Entidad o Dependencia, Unidad, Área o Proyecto y que en su oportunidad fueron aprobados por la Comisión de Educación del </a:t>
            </a:r>
            <a:r>
              <a:rPr lang="es-ES" sz="1500" b="1" dirty="0" smtClean="0">
                <a:latin typeface="Gill Sans MT" pitchFamily="34" charset="0"/>
              </a:rPr>
              <a:t> </a:t>
            </a:r>
            <a:r>
              <a:rPr lang="es-ES" sz="1500" b="1" dirty="0">
                <a:latin typeface="Gill Sans MT" pitchFamily="34" charset="0"/>
              </a:rPr>
              <a:t>Consejo General Universitario.</a:t>
            </a:r>
          </a:p>
          <a:p>
            <a:pPr algn="just"/>
            <a:endParaRPr lang="es-MX" sz="1500" b="1" dirty="0">
              <a:latin typeface="Gill Sans MT" pitchFamily="34" charset="0"/>
            </a:endParaRPr>
          </a:p>
          <a:p>
            <a:pPr algn="just"/>
            <a:r>
              <a:rPr lang="es-MX" sz="1500" b="1" dirty="0">
                <a:latin typeface="Gill Sans MT" pitchFamily="34" charset="0"/>
              </a:rPr>
              <a:t>NÚMERO </a:t>
            </a:r>
            <a:r>
              <a:rPr lang="es-MX" sz="1500" b="1" dirty="0" smtClean="0">
                <a:latin typeface="Gill Sans MT" pitchFamily="34" charset="0"/>
              </a:rPr>
              <a:t>DE ARCHIVERO, </a:t>
            </a:r>
            <a:r>
              <a:rPr lang="es-MX" sz="1500" b="1" dirty="0">
                <a:latin typeface="Gill Sans MT" pitchFamily="34" charset="0"/>
              </a:rPr>
              <a:t>ANAQUEL O CAJA DE ARCHIVO</a:t>
            </a:r>
            <a:r>
              <a:rPr lang="es-MX" sz="1500" dirty="0">
                <a:latin typeface="Gill Sans MT" pitchFamily="34" charset="0"/>
              </a:rPr>
              <a:t>. Numerar </a:t>
            </a:r>
            <a:r>
              <a:rPr lang="es-MX" sz="1500" dirty="0" smtClean="0">
                <a:latin typeface="Gill Sans MT" pitchFamily="34" charset="0"/>
              </a:rPr>
              <a:t>los archiveros, </a:t>
            </a:r>
            <a:r>
              <a:rPr lang="es-MX" sz="1500" dirty="0">
                <a:latin typeface="Gill Sans MT" pitchFamily="34" charset="0"/>
              </a:rPr>
              <a:t>los anaqueles, o cajas en las cuales se encuentra la información que se desglosa y registrarlo en esta columna.</a:t>
            </a:r>
          </a:p>
          <a:p>
            <a:pPr algn="just"/>
            <a:endParaRPr lang="es-MX" sz="1500" b="1" dirty="0">
              <a:latin typeface="Gill Sans MT" pitchFamily="34" charset="0"/>
            </a:endParaRPr>
          </a:p>
          <a:p>
            <a:pPr algn="just"/>
            <a:r>
              <a:rPr lang="es-MX" sz="1500" b="1" dirty="0">
                <a:latin typeface="Gill Sans MT" pitchFamily="34" charset="0"/>
              </a:rPr>
              <a:t>DICTAMEN DE </a:t>
            </a:r>
            <a:r>
              <a:rPr lang="es-MX" sz="1500" b="1" dirty="0" smtClean="0">
                <a:latin typeface="Gill Sans MT" pitchFamily="34" charset="0"/>
              </a:rPr>
              <a:t>CREACIÓN</a:t>
            </a:r>
            <a:r>
              <a:rPr lang="es-MX" sz="1500" b="1" dirty="0">
                <a:latin typeface="Gill Sans MT" pitchFamily="34" charset="0"/>
              </a:rPr>
              <a:t>.</a:t>
            </a:r>
            <a:r>
              <a:rPr lang="es-MX" sz="1500" dirty="0">
                <a:latin typeface="Gill Sans MT" pitchFamily="34" charset="0"/>
              </a:rPr>
              <a:t> Indicar el número de dictamen de creación de la Carrera,  Posgrado o Bachillerato o Técnico Superior Universitario vigentes.</a:t>
            </a:r>
          </a:p>
          <a:p>
            <a:pPr algn="just"/>
            <a:endParaRPr lang="es-MX" sz="1500" b="1" dirty="0">
              <a:latin typeface="Gill Sans MT" pitchFamily="34" charset="0"/>
            </a:endParaRPr>
          </a:p>
          <a:p>
            <a:pPr algn="just"/>
            <a:r>
              <a:rPr lang="es-MX" sz="1500" b="1" dirty="0">
                <a:latin typeface="Gill Sans MT" pitchFamily="34" charset="0"/>
              </a:rPr>
              <a:t>NOMBRE DE LA CARRERA, POSGRADO, BACHILLERATO O TÈCNICO SUPERIOR </a:t>
            </a:r>
            <a:r>
              <a:rPr lang="es-MX" sz="1500" b="1" dirty="0" smtClean="0">
                <a:latin typeface="Gill Sans MT" pitchFamily="34" charset="0"/>
              </a:rPr>
              <a:t>UNIVERSITARIO.</a:t>
            </a:r>
            <a:r>
              <a:rPr lang="es-MX" sz="1500" dirty="0" smtClean="0">
                <a:latin typeface="Gill Sans MT" pitchFamily="34" charset="0"/>
              </a:rPr>
              <a:t> </a:t>
            </a:r>
            <a:r>
              <a:rPr lang="es-MX" sz="1500" dirty="0">
                <a:latin typeface="Gill Sans MT" pitchFamily="34" charset="0"/>
              </a:rPr>
              <a:t>Anotar el nombre de la Carrera, Posgrado o Bachillerato vigentes.</a:t>
            </a:r>
          </a:p>
          <a:p>
            <a:pPr algn="just"/>
            <a:endParaRPr lang="es-MX" sz="1500" b="1" dirty="0">
              <a:latin typeface="Gill Sans MT" pitchFamily="34" charset="0"/>
            </a:endParaRPr>
          </a:p>
          <a:p>
            <a:pPr algn="just"/>
            <a:r>
              <a:rPr lang="es-MX" sz="1500" b="1" dirty="0">
                <a:latin typeface="Gill Sans MT" pitchFamily="34" charset="0"/>
              </a:rPr>
              <a:t>OBSERVACIONES.</a:t>
            </a:r>
            <a:r>
              <a:rPr lang="es-MX" sz="1500" dirty="0">
                <a:latin typeface="Gill Sans MT" pitchFamily="34" charset="0"/>
              </a:rPr>
              <a:t> Describir las observaciones que aclaren o amplíen la información de las materias relacionadas.</a:t>
            </a:r>
          </a:p>
          <a:p>
            <a:pPr algn="just"/>
            <a:endParaRPr lang="es-MX" sz="1400" dirty="0">
              <a:solidFill>
                <a:srgbClr val="663300"/>
              </a:solidFill>
              <a:latin typeface="Gill Sans MT" pitchFamily="34" charset="0"/>
            </a:endParaRPr>
          </a:p>
        </p:txBody>
      </p:sp>
    </p:spTree>
  </p:cSld>
  <p:clrMapOvr>
    <a:masterClrMapping/>
  </p:clrMapOvr>
  <p:transition>
    <p:newsflash/>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5 Marcador de número de diapositiva"/>
          <p:cNvSpPr>
            <a:spLocks noGrp="1"/>
          </p:cNvSpPr>
          <p:nvPr>
            <p:ph type="sldNum" sz="quarter" idx="12"/>
          </p:nvPr>
        </p:nvSpPr>
        <p:spPr bwMode="auto">
          <a:noFill/>
          <a:ln>
            <a:miter lim="800000"/>
            <a:headEnd/>
            <a:tailEnd/>
          </a:ln>
        </p:spPr>
        <p:txBody>
          <a:bodyPr/>
          <a:lstStyle/>
          <a:p>
            <a:fld id="{A04D6C14-BB83-4677-95F2-476F4155BF4C}" type="slidenum">
              <a:rPr lang="es-ES" smtClean="0"/>
              <a:pPr/>
              <a:t>74</a:t>
            </a:fld>
            <a:endParaRPr lang="es-ES" smtClean="0"/>
          </a:p>
        </p:txBody>
      </p:sp>
      <p:pic>
        <p:nvPicPr>
          <p:cNvPr id="84995" name="Picture 4"/>
          <p:cNvPicPr>
            <a:picLocks noChangeAspect="1" noChangeArrowheads="1"/>
          </p:cNvPicPr>
          <p:nvPr/>
        </p:nvPicPr>
        <p:blipFill>
          <a:blip r:embed="rId2" cstate="print"/>
          <a:srcRect/>
          <a:stretch>
            <a:fillRect/>
          </a:stretch>
        </p:blipFill>
        <p:spPr bwMode="auto">
          <a:xfrm>
            <a:off x="1071563" y="704850"/>
            <a:ext cx="8072437" cy="54483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p:cNvSpPr>
          <p:nvPr>
            <p:ph idx="1"/>
          </p:nvPr>
        </p:nvSpPr>
        <p:spPr>
          <a:xfrm>
            <a:off x="1259632" y="548681"/>
            <a:ext cx="7560840" cy="864095"/>
          </a:xfrm>
        </p:spPr>
        <p:txBody>
          <a:bodyPr>
            <a:noAutofit/>
          </a:bodyPr>
          <a:lstStyle/>
          <a:p>
            <a:pPr algn="ctr" eaLnBrk="1" hangingPunct="1">
              <a:lnSpc>
                <a:spcPct val="80000"/>
              </a:lnSpc>
              <a:buFont typeface="Wingdings 2" pitchFamily="18" charset="2"/>
              <a:buNone/>
            </a:pPr>
            <a:r>
              <a:rPr lang="es-MX" sz="1600" b="1" dirty="0" smtClean="0">
                <a:solidFill>
                  <a:schemeClr val="tx1"/>
                </a:solidFill>
                <a:latin typeface="Calibri" pitchFamily="34" charset="0"/>
              </a:rPr>
              <a:t>FORMATO No. 4.3</a:t>
            </a:r>
          </a:p>
          <a:p>
            <a:pPr algn="ctr" eaLnBrk="1" hangingPunct="1">
              <a:lnSpc>
                <a:spcPct val="80000"/>
              </a:lnSpc>
              <a:buFont typeface="Wingdings 2" pitchFamily="18" charset="2"/>
              <a:buNone/>
            </a:pPr>
            <a:r>
              <a:rPr lang="es-MX" sz="1600" b="1" u="sng" dirty="0" smtClean="0">
                <a:solidFill>
                  <a:schemeClr val="tx1"/>
                </a:solidFill>
                <a:latin typeface="Calibri" pitchFamily="34" charset="0"/>
              </a:rPr>
              <a:t>INFORMACIÓN DE ESCUELAS CON RECONOCIMIENTO DE VALIDEZ OFICIAL DE ESTUDIOS</a:t>
            </a:r>
          </a:p>
          <a:p>
            <a:pPr algn="ctr" eaLnBrk="1" hangingPunct="1">
              <a:lnSpc>
                <a:spcPct val="80000"/>
              </a:lnSpc>
              <a:buFont typeface="Wingdings 2" pitchFamily="18" charset="2"/>
              <a:buNone/>
            </a:pPr>
            <a:endParaRPr lang="es-MX" sz="1600" b="1" dirty="0" smtClean="0">
              <a:solidFill>
                <a:schemeClr val="tx1"/>
              </a:solidFill>
              <a:latin typeface="Calibri" pitchFamily="34" charset="0"/>
            </a:endParaRPr>
          </a:p>
          <a:p>
            <a:pPr algn="just" eaLnBrk="1" hangingPunct="1">
              <a:lnSpc>
                <a:spcPct val="80000"/>
              </a:lnSpc>
              <a:buFont typeface="Wingdings 2" pitchFamily="18" charset="2"/>
              <a:buNone/>
            </a:pPr>
            <a:r>
              <a:rPr lang="es-MX" sz="1400" b="1" dirty="0" smtClean="0">
                <a:solidFill>
                  <a:srgbClr val="663300"/>
                </a:solidFill>
                <a:latin typeface="Calibri" pitchFamily="34" charset="0"/>
              </a:rPr>
              <a:t>	</a:t>
            </a:r>
            <a:endParaRPr lang="es-ES" sz="1400" dirty="0" smtClean="0">
              <a:solidFill>
                <a:srgbClr val="663300"/>
              </a:solidFill>
              <a:latin typeface="Calibri" pitchFamily="34" charset="0"/>
            </a:endParaRPr>
          </a:p>
        </p:txBody>
      </p:sp>
      <p:sp>
        <p:nvSpPr>
          <p:cNvPr id="86018" name="5 Marcador de número de diapositiva"/>
          <p:cNvSpPr>
            <a:spLocks noGrp="1"/>
          </p:cNvSpPr>
          <p:nvPr>
            <p:ph type="sldNum" sz="quarter" idx="12"/>
          </p:nvPr>
        </p:nvSpPr>
        <p:spPr bwMode="auto">
          <a:noFill/>
          <a:ln>
            <a:miter lim="800000"/>
            <a:headEnd/>
            <a:tailEnd/>
          </a:ln>
        </p:spPr>
        <p:txBody>
          <a:bodyPr/>
          <a:lstStyle/>
          <a:p>
            <a:fld id="{FB383C64-29D6-4283-8ABB-D35055C646E3}" type="slidenum">
              <a:rPr lang="es-ES" smtClean="0"/>
              <a:pPr/>
              <a:t>75</a:t>
            </a:fld>
            <a:endParaRPr lang="es-ES" smtClean="0"/>
          </a:p>
        </p:txBody>
      </p:sp>
      <p:sp>
        <p:nvSpPr>
          <p:cNvPr id="86020" name="Text Box 4"/>
          <p:cNvSpPr txBox="1">
            <a:spLocks noChangeArrowheads="1"/>
          </p:cNvSpPr>
          <p:nvPr/>
        </p:nvSpPr>
        <p:spPr bwMode="auto">
          <a:xfrm>
            <a:off x="1331641" y="1556792"/>
            <a:ext cx="7272808" cy="4247317"/>
          </a:xfrm>
          <a:prstGeom prst="rect">
            <a:avLst/>
          </a:prstGeom>
          <a:noFill/>
          <a:ln w="9525">
            <a:noFill/>
            <a:miter lim="800000"/>
            <a:headEnd/>
            <a:tailEnd/>
          </a:ln>
        </p:spPr>
        <p:txBody>
          <a:bodyPr wrap="square">
            <a:spAutoFit/>
          </a:bodyPr>
          <a:lstStyle/>
          <a:p>
            <a:pPr algn="just"/>
            <a:r>
              <a:rPr lang="es-MX" sz="1500" b="1" dirty="0">
                <a:latin typeface="Gill Sans MT" pitchFamily="34" charset="0"/>
              </a:rPr>
              <a:t>Relacionar las Escuelas o Instituciones Educativas que tienen reconocimiento de validez oficial de estudios de la Universidad de Guadalajara.</a:t>
            </a:r>
          </a:p>
          <a:p>
            <a:pPr algn="just"/>
            <a:endParaRPr lang="es-MX" sz="1500" b="1" dirty="0" smtClean="0">
              <a:latin typeface="Gill Sans MT" pitchFamily="34" charset="0"/>
            </a:endParaRPr>
          </a:p>
          <a:p>
            <a:pPr algn="just"/>
            <a:endParaRPr lang="es-MX" sz="1500" b="1" dirty="0">
              <a:latin typeface="Gill Sans MT" pitchFamily="34" charset="0"/>
            </a:endParaRPr>
          </a:p>
          <a:p>
            <a:pPr algn="just"/>
            <a:r>
              <a:rPr lang="es-MX" sz="1500" b="1" dirty="0">
                <a:latin typeface="Gill Sans MT" pitchFamily="34" charset="0"/>
              </a:rPr>
              <a:t>NOMBRE DE LA ESCUELA</a:t>
            </a:r>
            <a:r>
              <a:rPr lang="es-MX" sz="1500" dirty="0">
                <a:latin typeface="Gill Sans MT" pitchFamily="34" charset="0"/>
              </a:rPr>
              <a:t>. Anotar el nombre completo de la escuela con reconocimiento de validez oficial de estudios.</a:t>
            </a:r>
          </a:p>
          <a:p>
            <a:pPr algn="just"/>
            <a:endParaRPr lang="es-MX" sz="1500" b="1" dirty="0" smtClean="0">
              <a:latin typeface="Gill Sans MT" pitchFamily="34" charset="0"/>
            </a:endParaRPr>
          </a:p>
          <a:p>
            <a:pPr algn="just"/>
            <a:endParaRPr lang="es-MX" sz="1500" b="1" dirty="0">
              <a:latin typeface="Gill Sans MT" pitchFamily="34" charset="0"/>
            </a:endParaRPr>
          </a:p>
          <a:p>
            <a:pPr algn="just"/>
            <a:r>
              <a:rPr lang="es-MX" sz="1500" b="1" dirty="0">
                <a:latin typeface="Gill Sans MT" pitchFamily="34" charset="0"/>
              </a:rPr>
              <a:t>DICTAMEN DE RECONOCIMIENTO Y/O REFRENDO</a:t>
            </a:r>
            <a:r>
              <a:rPr lang="es-MX" sz="1500" dirty="0">
                <a:latin typeface="Gill Sans MT" pitchFamily="34" charset="0"/>
              </a:rPr>
              <a:t>. Indicar el número de dictamen de reconocimiento de validez oficial de estudios o refrendo de la Escuela.</a:t>
            </a:r>
          </a:p>
          <a:p>
            <a:pPr algn="just"/>
            <a:endParaRPr lang="es-MX" sz="1500" b="1" dirty="0" smtClean="0">
              <a:latin typeface="Gill Sans MT" pitchFamily="34" charset="0"/>
            </a:endParaRPr>
          </a:p>
          <a:p>
            <a:pPr algn="just"/>
            <a:endParaRPr lang="es-MX" sz="1500" b="1" dirty="0">
              <a:latin typeface="Gill Sans MT" pitchFamily="34" charset="0"/>
            </a:endParaRPr>
          </a:p>
          <a:p>
            <a:pPr algn="just"/>
            <a:r>
              <a:rPr lang="es-MX" sz="1500" b="1" dirty="0">
                <a:latin typeface="Gill Sans MT" pitchFamily="34" charset="0"/>
              </a:rPr>
              <a:t>NOMBRE DE LA CARRERA O BACHILLERATO</a:t>
            </a:r>
            <a:r>
              <a:rPr lang="es-MX" sz="1500" dirty="0">
                <a:latin typeface="Gill Sans MT" pitchFamily="34" charset="0"/>
              </a:rPr>
              <a:t>. Escribir el nombre de la carrera o bachillerato con reconocimiento de cada dictamen de la Escuela.</a:t>
            </a:r>
          </a:p>
          <a:p>
            <a:pPr algn="just"/>
            <a:endParaRPr lang="es-ES" sz="1500" b="1" dirty="0" smtClean="0">
              <a:latin typeface="Gill Sans MT" pitchFamily="34" charset="0"/>
            </a:endParaRPr>
          </a:p>
          <a:p>
            <a:pPr algn="just"/>
            <a:endParaRPr lang="es-ES" sz="1500" b="1" dirty="0">
              <a:latin typeface="Gill Sans MT" pitchFamily="34" charset="0"/>
            </a:endParaRPr>
          </a:p>
          <a:p>
            <a:pPr algn="just"/>
            <a:r>
              <a:rPr lang="es-ES" sz="1500" b="1" dirty="0">
                <a:latin typeface="Gill Sans MT" pitchFamily="34" charset="0"/>
              </a:rPr>
              <a:t>INFORMACIÓN ADICIONAL</a:t>
            </a:r>
            <a:r>
              <a:rPr lang="es-ES" sz="1500" dirty="0">
                <a:latin typeface="Gill Sans MT" pitchFamily="34" charset="0"/>
              </a:rPr>
              <a:t>. </a:t>
            </a:r>
            <a:r>
              <a:rPr lang="es-MX" sz="1500" dirty="0">
                <a:latin typeface="Gill Sans MT" pitchFamily="34" charset="0"/>
              </a:rPr>
              <a:t>Asentar los datos</a:t>
            </a:r>
            <a:r>
              <a:rPr lang="es-ES" sz="1500" dirty="0">
                <a:latin typeface="Gill Sans MT" pitchFamily="34" charset="0"/>
              </a:rPr>
              <a:t> o </a:t>
            </a:r>
            <a:r>
              <a:rPr lang="es-MX" sz="1500" dirty="0">
                <a:latin typeface="Gill Sans MT" pitchFamily="34" charset="0"/>
              </a:rPr>
              <a:t>referencias adicionales que sirvan para complementar</a:t>
            </a:r>
            <a:r>
              <a:rPr lang="es-ES" sz="1500" dirty="0">
                <a:latin typeface="Gill Sans MT" pitchFamily="34" charset="0"/>
              </a:rPr>
              <a:t> la </a:t>
            </a:r>
            <a:r>
              <a:rPr lang="es-MX" sz="1500" dirty="0">
                <a:latin typeface="Gill Sans MT" pitchFamily="34" charset="0"/>
              </a:rPr>
              <a:t>información</a:t>
            </a:r>
            <a:r>
              <a:rPr lang="es-ES" sz="1500" dirty="0">
                <a:latin typeface="Gill Sans MT" pitchFamily="34" charset="0"/>
              </a:rPr>
              <a:t> del </a:t>
            </a:r>
            <a:r>
              <a:rPr lang="es-MX" sz="1500" dirty="0">
                <a:latin typeface="Gill Sans MT" pitchFamily="34" charset="0"/>
              </a:rPr>
              <a:t>formato</a:t>
            </a:r>
            <a:r>
              <a:rPr lang="es-ES" sz="1500" dirty="0">
                <a:latin typeface="Gill Sans MT" pitchFamily="34" charset="0"/>
              </a:rPr>
              <a:t>.</a:t>
            </a:r>
          </a:p>
        </p:txBody>
      </p:sp>
    </p:spTree>
  </p:cSld>
  <p:clrMapOvr>
    <a:masterClrMapping/>
  </p:clrMapOvr>
  <p:transition>
    <p:newsflash/>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5 Marcador de número de diapositiva"/>
          <p:cNvSpPr>
            <a:spLocks noGrp="1"/>
          </p:cNvSpPr>
          <p:nvPr>
            <p:ph type="sldNum" sz="quarter" idx="12"/>
          </p:nvPr>
        </p:nvSpPr>
        <p:spPr bwMode="auto">
          <a:noFill/>
          <a:ln>
            <a:miter lim="800000"/>
            <a:headEnd/>
            <a:tailEnd/>
          </a:ln>
        </p:spPr>
        <p:txBody>
          <a:bodyPr/>
          <a:lstStyle/>
          <a:p>
            <a:fld id="{CDCFB581-3892-42F5-B732-D55DA15E69CB}" type="slidenum">
              <a:rPr lang="es-ES" smtClean="0"/>
              <a:pPr/>
              <a:t>76</a:t>
            </a:fld>
            <a:endParaRPr lang="es-ES" smtClean="0"/>
          </a:p>
        </p:txBody>
      </p:sp>
      <p:pic>
        <p:nvPicPr>
          <p:cNvPr id="87043" name="Picture 5"/>
          <p:cNvPicPr>
            <a:picLocks noChangeAspect="1" noChangeArrowheads="1"/>
          </p:cNvPicPr>
          <p:nvPr/>
        </p:nvPicPr>
        <p:blipFill>
          <a:blip r:embed="rId2" cstate="print"/>
          <a:srcRect/>
          <a:stretch>
            <a:fillRect/>
          </a:stretch>
        </p:blipFill>
        <p:spPr bwMode="auto">
          <a:xfrm>
            <a:off x="1071563" y="685800"/>
            <a:ext cx="8072437" cy="54864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p:cNvSpPr>
          <p:nvPr>
            <p:ph idx="1"/>
          </p:nvPr>
        </p:nvSpPr>
        <p:spPr>
          <a:xfrm>
            <a:off x="1547664" y="404813"/>
            <a:ext cx="6696744" cy="748095"/>
          </a:xfrm>
        </p:spPr>
        <p:txBody>
          <a:bodyPr>
            <a:noAutofit/>
          </a:bodyPr>
          <a:lstStyle/>
          <a:p>
            <a:pPr algn="ctr" eaLnBrk="1" hangingPunct="1">
              <a:lnSpc>
                <a:spcPct val="80000"/>
              </a:lnSpc>
              <a:buFont typeface="Wingdings 2" pitchFamily="18" charset="2"/>
              <a:buNone/>
            </a:pPr>
            <a:r>
              <a:rPr lang="es-MX" sz="1600" b="1" dirty="0" smtClean="0">
                <a:solidFill>
                  <a:schemeClr val="tx1"/>
                </a:solidFill>
                <a:latin typeface="Calibri" pitchFamily="34" charset="0"/>
              </a:rPr>
              <a:t>FORMATO No. 4.4</a:t>
            </a:r>
          </a:p>
          <a:p>
            <a:pPr algn="ctr" eaLnBrk="1" hangingPunct="1">
              <a:lnSpc>
                <a:spcPct val="80000"/>
              </a:lnSpc>
              <a:buFont typeface="Wingdings 2" pitchFamily="18" charset="2"/>
              <a:buNone/>
            </a:pPr>
            <a:r>
              <a:rPr lang="es-MX" sz="1600" b="1" u="sng" dirty="0" smtClean="0">
                <a:solidFill>
                  <a:schemeClr val="tx1"/>
                </a:solidFill>
                <a:latin typeface="Calibri" pitchFamily="34" charset="0"/>
              </a:rPr>
              <a:t>REGISTRO DE TÍTULOS Y CÉDULAS PROFESIONALES</a:t>
            </a:r>
          </a:p>
          <a:p>
            <a:pPr algn="ctr" eaLnBrk="1" hangingPunct="1">
              <a:lnSpc>
                <a:spcPct val="80000"/>
              </a:lnSpc>
              <a:buFont typeface="Wingdings 2" pitchFamily="18" charset="2"/>
              <a:buNone/>
            </a:pPr>
            <a:endParaRPr lang="es-MX" sz="1600" b="1" dirty="0" smtClean="0">
              <a:solidFill>
                <a:schemeClr val="tx1"/>
              </a:solidFill>
              <a:latin typeface="Calibri" pitchFamily="34" charset="0"/>
            </a:endParaRPr>
          </a:p>
          <a:p>
            <a:pPr algn="just" eaLnBrk="1" hangingPunct="1">
              <a:lnSpc>
                <a:spcPct val="80000"/>
              </a:lnSpc>
              <a:buFont typeface="Wingdings 2" pitchFamily="18" charset="2"/>
              <a:buNone/>
            </a:pPr>
            <a:r>
              <a:rPr lang="es-MX" sz="1400" b="1" dirty="0" smtClean="0">
                <a:solidFill>
                  <a:srgbClr val="663300"/>
                </a:solidFill>
                <a:latin typeface="Calibri" pitchFamily="34" charset="0"/>
              </a:rPr>
              <a:t>	</a:t>
            </a:r>
            <a:endParaRPr lang="es-ES" sz="1400" dirty="0" smtClean="0">
              <a:solidFill>
                <a:srgbClr val="663300"/>
              </a:solidFill>
              <a:latin typeface="Calibri" pitchFamily="34" charset="0"/>
            </a:endParaRPr>
          </a:p>
        </p:txBody>
      </p:sp>
      <p:sp>
        <p:nvSpPr>
          <p:cNvPr id="88066" name="5 Marcador de número de diapositiva"/>
          <p:cNvSpPr>
            <a:spLocks noGrp="1"/>
          </p:cNvSpPr>
          <p:nvPr>
            <p:ph type="sldNum" sz="quarter" idx="12"/>
          </p:nvPr>
        </p:nvSpPr>
        <p:spPr bwMode="auto">
          <a:noFill/>
          <a:ln>
            <a:miter lim="800000"/>
            <a:headEnd/>
            <a:tailEnd/>
          </a:ln>
        </p:spPr>
        <p:txBody>
          <a:bodyPr/>
          <a:lstStyle/>
          <a:p>
            <a:fld id="{56A80F41-ACBB-4C62-AFCA-9936F596DC06}" type="slidenum">
              <a:rPr lang="es-ES" smtClean="0"/>
              <a:pPr/>
              <a:t>77</a:t>
            </a:fld>
            <a:endParaRPr lang="es-ES" smtClean="0"/>
          </a:p>
        </p:txBody>
      </p:sp>
      <p:sp>
        <p:nvSpPr>
          <p:cNvPr id="88068" name="Text Box 3"/>
          <p:cNvSpPr txBox="1">
            <a:spLocks noChangeArrowheads="1"/>
          </p:cNvSpPr>
          <p:nvPr/>
        </p:nvSpPr>
        <p:spPr bwMode="auto">
          <a:xfrm>
            <a:off x="971601" y="1152909"/>
            <a:ext cx="7704855" cy="5909310"/>
          </a:xfrm>
          <a:prstGeom prst="rect">
            <a:avLst/>
          </a:prstGeom>
          <a:noFill/>
          <a:ln w="9525">
            <a:noFill/>
            <a:miter lim="800000"/>
            <a:headEnd/>
            <a:tailEnd/>
          </a:ln>
        </p:spPr>
        <p:txBody>
          <a:bodyPr wrap="square">
            <a:spAutoFit/>
          </a:bodyPr>
          <a:lstStyle/>
          <a:p>
            <a:pPr algn="just"/>
            <a:r>
              <a:rPr lang="es-MX" sz="1600" b="1" dirty="0">
                <a:latin typeface="Gill Sans MT" pitchFamily="34" charset="0"/>
              </a:rPr>
              <a:t>En este formato deberá detallar el estado que guarda el registro de títulos y cédulas profesionales, separándolos por cada uno de los casos que se indica en el formato.</a:t>
            </a:r>
          </a:p>
          <a:p>
            <a:pPr algn="just"/>
            <a:endParaRPr lang="es-MX" sz="1000" b="1" dirty="0">
              <a:latin typeface="Gill Sans MT" pitchFamily="34" charset="0"/>
            </a:endParaRPr>
          </a:p>
          <a:p>
            <a:pPr algn="just"/>
            <a:r>
              <a:rPr lang="es-MX" sz="1600" b="1" dirty="0">
                <a:latin typeface="Gill Sans MT" pitchFamily="34" charset="0"/>
              </a:rPr>
              <a:t>POSGRADO, CARRERA O BACHILLERATO</a:t>
            </a:r>
            <a:r>
              <a:rPr lang="es-MX" sz="1600" dirty="0">
                <a:latin typeface="Gill Sans MT" pitchFamily="34" charset="0"/>
              </a:rPr>
              <a:t>. Señalar el nombre de la carrera o posgrado de los títulos y cédulas.</a:t>
            </a:r>
          </a:p>
          <a:p>
            <a:pPr algn="just"/>
            <a:endParaRPr lang="es-MX" sz="1600" b="1" dirty="0">
              <a:latin typeface="Gill Sans MT" pitchFamily="34" charset="0"/>
            </a:endParaRPr>
          </a:p>
          <a:p>
            <a:pPr algn="just"/>
            <a:r>
              <a:rPr lang="es-MX" sz="1600" b="1" dirty="0">
                <a:latin typeface="Gill Sans MT" pitchFamily="34" charset="0"/>
              </a:rPr>
              <a:t>TÍTULOS EN TRÁMITE DE EXPEDICIÓN</a:t>
            </a:r>
            <a:r>
              <a:rPr lang="es-MX" sz="1600" dirty="0">
                <a:latin typeface="Gill Sans MT" pitchFamily="34" charset="0"/>
              </a:rPr>
              <a:t>. Indicar la cantidad de títulos que se encuentren en trámite de expedición.</a:t>
            </a:r>
          </a:p>
          <a:p>
            <a:pPr algn="just"/>
            <a:endParaRPr lang="es-MX" sz="1600" b="1" dirty="0">
              <a:latin typeface="Gill Sans MT" pitchFamily="34" charset="0"/>
            </a:endParaRPr>
          </a:p>
          <a:p>
            <a:pPr algn="just"/>
            <a:r>
              <a:rPr lang="es-MX" sz="1600" b="1" dirty="0">
                <a:latin typeface="Gill Sans MT" pitchFamily="34" charset="0"/>
              </a:rPr>
              <a:t>CÉDULAS EN TRÁMITE DE EXPEDICIÓN.</a:t>
            </a:r>
            <a:r>
              <a:rPr lang="es-MX" sz="1600" dirty="0">
                <a:latin typeface="Gill Sans MT" pitchFamily="34" charset="0"/>
              </a:rPr>
              <a:t>  Indicar la cantidad de cédulas que se encuentren en trámite de expedición.</a:t>
            </a:r>
          </a:p>
          <a:p>
            <a:pPr algn="just"/>
            <a:endParaRPr lang="es-MX" sz="1600" b="1" dirty="0">
              <a:latin typeface="Gill Sans MT" pitchFamily="34" charset="0"/>
            </a:endParaRPr>
          </a:p>
          <a:p>
            <a:pPr algn="just"/>
            <a:r>
              <a:rPr lang="es-MX" sz="1600" b="1" dirty="0">
                <a:latin typeface="Gill Sans MT" pitchFamily="34" charset="0"/>
              </a:rPr>
              <a:t>TÍTULOS PENDIENTES DE </a:t>
            </a:r>
            <a:r>
              <a:rPr lang="es-MX" sz="1600" b="1" dirty="0" smtClean="0">
                <a:latin typeface="Gill Sans MT" pitchFamily="34" charset="0"/>
              </a:rPr>
              <a:t>ENTREGAR</a:t>
            </a:r>
            <a:r>
              <a:rPr lang="es-MX" sz="1600" dirty="0" smtClean="0">
                <a:latin typeface="Gill Sans MT" pitchFamily="34" charset="0"/>
              </a:rPr>
              <a:t>. </a:t>
            </a:r>
            <a:r>
              <a:rPr lang="es-MX" sz="1600" dirty="0">
                <a:latin typeface="Gill Sans MT" pitchFamily="34" charset="0"/>
              </a:rPr>
              <a:t>Indicar la cantidad de los títulos pendientes de entregar al egresado.</a:t>
            </a:r>
          </a:p>
          <a:p>
            <a:pPr algn="just"/>
            <a:endParaRPr lang="es-MX" sz="1600" b="1" dirty="0">
              <a:latin typeface="Gill Sans MT" pitchFamily="34" charset="0"/>
            </a:endParaRPr>
          </a:p>
          <a:p>
            <a:pPr algn="just"/>
            <a:r>
              <a:rPr lang="es-MX" sz="1600" b="1" dirty="0">
                <a:latin typeface="Gill Sans MT" pitchFamily="34" charset="0"/>
              </a:rPr>
              <a:t>CÉDULAS PENDIENTES DE </a:t>
            </a:r>
            <a:r>
              <a:rPr lang="es-MX" sz="1600" b="1" dirty="0" smtClean="0">
                <a:latin typeface="Gill Sans MT" pitchFamily="34" charset="0"/>
              </a:rPr>
              <a:t>ENTREGAR</a:t>
            </a:r>
            <a:r>
              <a:rPr lang="es-MX" sz="1600" dirty="0" smtClean="0">
                <a:latin typeface="Gill Sans MT" pitchFamily="34" charset="0"/>
              </a:rPr>
              <a:t>. </a:t>
            </a:r>
            <a:r>
              <a:rPr lang="es-MX" sz="1600" dirty="0">
                <a:latin typeface="Gill Sans MT" pitchFamily="34" charset="0"/>
              </a:rPr>
              <a:t>Indicar la cantidad de cédulas pendientes de entregar al egresado.</a:t>
            </a:r>
          </a:p>
          <a:p>
            <a:pPr algn="just"/>
            <a:endParaRPr lang="es-MX" sz="1600" dirty="0">
              <a:latin typeface="Gill Sans MT" pitchFamily="34" charset="0"/>
            </a:endParaRPr>
          </a:p>
          <a:p>
            <a:pPr algn="just"/>
            <a:r>
              <a:rPr lang="es-MX" sz="1600" b="1" dirty="0">
                <a:latin typeface="Gill Sans MT" pitchFamily="34" charset="0"/>
              </a:rPr>
              <a:t>Nota: </a:t>
            </a:r>
            <a:r>
              <a:rPr lang="es-MX" sz="1600" dirty="0">
                <a:latin typeface="Gill Sans MT" pitchFamily="34" charset="0"/>
              </a:rPr>
              <a:t>Si la Entidad o Dependencia cuenta con archivo electrónico o algún otro registro auxiliar, que permita la identificación de las personas las cuales están pendientes de entrega de Título o Cédula, </a:t>
            </a:r>
            <a:r>
              <a:rPr lang="es-MX" sz="1600" dirty="0" smtClean="0">
                <a:latin typeface="Gill Sans MT" pitchFamily="34" charset="0"/>
              </a:rPr>
              <a:t>en su caso se </a:t>
            </a:r>
            <a:r>
              <a:rPr lang="es-MX" sz="1600" dirty="0">
                <a:latin typeface="Gill Sans MT" pitchFamily="34" charset="0"/>
              </a:rPr>
              <a:t>deberá anexar al </a:t>
            </a:r>
            <a:r>
              <a:rPr lang="es-MX" sz="1600" dirty="0" smtClean="0">
                <a:latin typeface="Gill Sans MT" pitchFamily="34" charset="0"/>
              </a:rPr>
              <a:t>Acta. </a:t>
            </a:r>
            <a:endParaRPr lang="es-MX" sz="1600" dirty="0">
              <a:latin typeface="Gill Sans MT" pitchFamily="34" charset="0"/>
            </a:endParaRPr>
          </a:p>
          <a:p>
            <a:pPr algn="just"/>
            <a:endParaRPr lang="es-MX" sz="1600" dirty="0">
              <a:solidFill>
                <a:srgbClr val="663300"/>
              </a:solidFill>
              <a:latin typeface="Gill Sans MT" pitchFamily="34" charset="0"/>
            </a:endParaRPr>
          </a:p>
          <a:p>
            <a:pPr algn="just"/>
            <a:endParaRPr lang="es-ES" sz="1600" dirty="0">
              <a:solidFill>
                <a:srgbClr val="663300"/>
              </a:solidFill>
              <a:latin typeface="Gill Sans MT" pitchFamily="34" charset="0"/>
            </a:endParaRPr>
          </a:p>
        </p:txBody>
      </p:sp>
    </p:spTree>
  </p:cSld>
  <p:clrMapOvr>
    <a:masterClrMapping/>
  </p:clrMapOvr>
  <p:transition>
    <p:newsflash/>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5 Marcador de número de diapositiva"/>
          <p:cNvSpPr>
            <a:spLocks noGrp="1"/>
          </p:cNvSpPr>
          <p:nvPr>
            <p:ph type="sldNum" sz="quarter" idx="12"/>
          </p:nvPr>
        </p:nvSpPr>
        <p:spPr bwMode="auto">
          <a:noFill/>
          <a:ln>
            <a:miter lim="800000"/>
            <a:headEnd/>
            <a:tailEnd/>
          </a:ln>
        </p:spPr>
        <p:txBody>
          <a:bodyPr/>
          <a:lstStyle/>
          <a:p>
            <a:fld id="{C70D8BD7-CB87-492C-AC26-7D087847490F}" type="slidenum">
              <a:rPr lang="es-ES" smtClean="0"/>
              <a:pPr/>
              <a:t>78</a:t>
            </a:fld>
            <a:endParaRPr lang="es-ES" smtClean="0"/>
          </a:p>
        </p:txBody>
      </p:sp>
      <p:pic>
        <p:nvPicPr>
          <p:cNvPr id="89091" name="Picture 4"/>
          <p:cNvPicPr>
            <a:picLocks noChangeAspect="1" noChangeArrowheads="1"/>
          </p:cNvPicPr>
          <p:nvPr/>
        </p:nvPicPr>
        <p:blipFill>
          <a:blip r:embed="rId2" cstate="print"/>
          <a:srcRect/>
          <a:stretch>
            <a:fillRect/>
          </a:stretch>
        </p:blipFill>
        <p:spPr bwMode="auto">
          <a:xfrm>
            <a:off x="1071563" y="657225"/>
            <a:ext cx="8072437" cy="554355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5 Marcador de número de diapositiva"/>
          <p:cNvSpPr>
            <a:spLocks noGrp="1"/>
          </p:cNvSpPr>
          <p:nvPr>
            <p:ph type="sldNum" sz="quarter" idx="12"/>
          </p:nvPr>
        </p:nvSpPr>
        <p:spPr bwMode="auto">
          <a:noFill/>
          <a:ln>
            <a:miter lim="800000"/>
            <a:headEnd/>
            <a:tailEnd/>
          </a:ln>
        </p:spPr>
        <p:txBody>
          <a:bodyPr/>
          <a:lstStyle/>
          <a:p>
            <a:fld id="{CBA077C2-A79D-467B-8387-BF40A5C37FA1}" type="slidenum">
              <a:rPr lang="es-ES" smtClean="0"/>
              <a:pPr/>
              <a:t>79</a:t>
            </a:fld>
            <a:endParaRPr lang="es-ES" smtClean="0"/>
          </a:p>
        </p:txBody>
      </p:sp>
      <p:sp>
        <p:nvSpPr>
          <p:cNvPr id="97286" name="Rectangle 6"/>
          <p:cNvSpPr>
            <a:spLocks noChangeArrowheads="1"/>
          </p:cNvSpPr>
          <p:nvPr/>
        </p:nvSpPr>
        <p:spPr bwMode="auto">
          <a:xfrm>
            <a:off x="1143001" y="733425"/>
            <a:ext cx="7389440" cy="5970865"/>
          </a:xfrm>
          <a:prstGeom prst="rect">
            <a:avLst/>
          </a:prstGeom>
          <a:noFill/>
          <a:ln w="9525">
            <a:noFill/>
            <a:miter lim="800000"/>
            <a:headEnd/>
            <a:tailEnd/>
          </a:ln>
          <a:effectLst/>
        </p:spPr>
        <p:txBody>
          <a:bodyPr wrap="square">
            <a:spAutoFit/>
          </a:bodyPr>
          <a:lstStyle/>
          <a:p>
            <a:pPr marL="342900" indent="-342900" algn="just">
              <a:defRPr/>
            </a:pPr>
            <a:endParaRPr lang="es-MX" sz="1400" dirty="0" smtClean="0">
              <a:effectLst>
                <a:outerShdw blurRad="38100" dist="38100" dir="2700000" algn="tl">
                  <a:srgbClr val="C0C0C0"/>
                </a:outerShdw>
              </a:effectLst>
              <a:latin typeface="Gill Sans MT" pitchFamily="34" charset="0"/>
            </a:endParaRPr>
          </a:p>
          <a:p>
            <a:pPr marL="342900" indent="-342900" algn="just">
              <a:defRPr/>
            </a:pPr>
            <a:r>
              <a:rPr lang="es-MX" sz="1400" b="1" dirty="0" smtClean="0">
                <a:effectLst>
                  <a:outerShdw blurRad="38100" dist="38100" dir="2700000" algn="tl">
                    <a:srgbClr val="C0C0C0"/>
                  </a:outerShdw>
                </a:effectLst>
                <a:latin typeface="Gill Sans MT" pitchFamily="34" charset="0"/>
              </a:rPr>
              <a:t>En </a:t>
            </a:r>
            <a:r>
              <a:rPr lang="es-MX" sz="1400" b="1" dirty="0">
                <a:effectLst>
                  <a:outerShdw blurRad="38100" dist="38100" dir="2700000" algn="tl">
                    <a:srgbClr val="C0C0C0"/>
                  </a:outerShdw>
                </a:effectLst>
                <a:latin typeface="Gill Sans MT" pitchFamily="34" charset="0"/>
              </a:rPr>
              <a:t>este rubro se concentra la información y documentación relativa a otros asuntos pendientes o en trámite, a los contratos o convenios celebrados con terceros, a los manuales, material bibliográfico y programas de </a:t>
            </a:r>
            <a:r>
              <a:rPr lang="es-MX" sz="1400" b="1" dirty="0" smtClean="0">
                <a:effectLst>
                  <a:outerShdw blurRad="38100" dist="38100" dir="2700000" algn="tl">
                    <a:srgbClr val="C0C0C0"/>
                  </a:outerShdw>
                </a:effectLst>
                <a:latin typeface="Gill Sans MT" pitchFamily="34" charset="0"/>
              </a:rPr>
              <a:t>cómputo</a:t>
            </a:r>
            <a:r>
              <a:rPr lang="es-MX" sz="1400" b="1" dirty="0">
                <a:effectLst>
                  <a:outerShdw blurRad="38100" dist="38100" dir="2700000" algn="tl">
                    <a:srgbClr val="C0C0C0"/>
                  </a:outerShdw>
                </a:effectLst>
                <a:latin typeface="Gill Sans MT" pitchFamily="34" charset="0"/>
              </a:rPr>
              <a:t>, software y bases de datos, a los expedientes de archivo general en documentos y archivos electrónicos y en general a los asuntos administrativos, debiéndose relacionar además la información académica de fondos o programas especiales de la Entidad o Dependencia, Unidad, Área o Proyecto.</a:t>
            </a:r>
          </a:p>
          <a:p>
            <a:pPr marL="342900" indent="-342900" algn="just">
              <a:defRPr/>
            </a:pPr>
            <a:endParaRPr lang="es-MX" sz="800" b="1" dirty="0">
              <a:effectLst>
                <a:outerShdw blurRad="38100" dist="38100" dir="2700000" algn="tl">
                  <a:srgbClr val="C0C0C0"/>
                </a:outerShdw>
              </a:effectLst>
              <a:latin typeface="Gill Sans MT" pitchFamily="34" charset="0"/>
            </a:endParaRPr>
          </a:p>
          <a:p>
            <a:pPr marL="342900" indent="-342900" algn="just">
              <a:defRPr/>
            </a:pPr>
            <a:r>
              <a:rPr lang="es-MX" sz="1400" b="1" dirty="0">
                <a:effectLst>
                  <a:outerShdw blurRad="38100" dist="38100" dir="2700000" algn="tl">
                    <a:srgbClr val="C0C0C0"/>
                  </a:outerShdw>
                </a:effectLst>
                <a:latin typeface="Gill Sans MT" pitchFamily="34" charset="0"/>
              </a:rPr>
              <a:t>La concentración de la información se hará a través de los siguientes formatos:</a:t>
            </a:r>
          </a:p>
          <a:p>
            <a:pPr marL="342900" indent="-342900" algn="just">
              <a:defRPr/>
            </a:pPr>
            <a:endParaRPr lang="es-MX" sz="800" dirty="0">
              <a:effectLst>
                <a:outerShdw blurRad="38100" dist="38100" dir="2700000" algn="tl">
                  <a:srgbClr val="C0C0C0"/>
                </a:outerShdw>
              </a:effectLst>
              <a:latin typeface="Gill Sans MT" pitchFamily="34" charset="0"/>
            </a:endParaRPr>
          </a:p>
          <a:p>
            <a:pPr marL="342900" indent="-342900" algn="just">
              <a:defRPr/>
            </a:pPr>
            <a:r>
              <a:rPr lang="es-MX" sz="1400" b="1" dirty="0">
                <a:effectLst>
                  <a:outerShdw blurRad="38100" dist="38100" dir="2700000" algn="tl">
                    <a:srgbClr val="C0C0C0"/>
                  </a:outerShdw>
                </a:effectLst>
                <a:latin typeface="Gill Sans MT" pitchFamily="34" charset="0"/>
              </a:rPr>
              <a:t>5.1</a:t>
            </a:r>
            <a:r>
              <a:rPr lang="es-MX" sz="1400" dirty="0">
                <a:effectLst>
                  <a:outerShdw blurRad="38100" dist="38100" dir="2700000" algn="tl">
                    <a:srgbClr val="C0C0C0"/>
                  </a:outerShdw>
                </a:effectLst>
                <a:latin typeface="Gill Sans MT" pitchFamily="34" charset="0"/>
              </a:rPr>
              <a:t>		OTROS ASUNTOS PENDIENTES O EN TRÁMITE.</a:t>
            </a:r>
          </a:p>
          <a:p>
            <a:pPr marL="342900" indent="-342900" algn="just">
              <a:defRPr/>
            </a:pPr>
            <a:endParaRPr lang="es-MX" sz="800" dirty="0">
              <a:effectLst>
                <a:outerShdw blurRad="38100" dist="38100" dir="2700000" algn="tl">
                  <a:srgbClr val="C0C0C0"/>
                </a:outerShdw>
              </a:effectLst>
              <a:latin typeface="Gill Sans MT" pitchFamily="34" charset="0"/>
            </a:endParaRPr>
          </a:p>
          <a:p>
            <a:pPr marL="342900" indent="-342900" algn="just">
              <a:defRPr/>
            </a:pPr>
            <a:r>
              <a:rPr lang="es-MX" sz="1400" b="1" dirty="0">
                <a:effectLst>
                  <a:outerShdw blurRad="38100" dist="38100" dir="2700000" algn="tl">
                    <a:srgbClr val="C0C0C0"/>
                  </a:outerShdw>
                </a:effectLst>
                <a:latin typeface="Gill Sans MT" pitchFamily="34" charset="0"/>
              </a:rPr>
              <a:t>5.2</a:t>
            </a:r>
            <a:r>
              <a:rPr lang="es-MX" sz="1400" dirty="0">
                <a:effectLst>
                  <a:outerShdw blurRad="38100" dist="38100" dir="2700000" algn="tl">
                    <a:srgbClr val="C0C0C0"/>
                  </a:outerShdw>
                </a:effectLst>
                <a:latin typeface="Gill Sans MT" pitchFamily="34" charset="0"/>
              </a:rPr>
              <a:t>		CONTRATOS Y  CONVENIOS CELEBRADOS CON TERCEROS.</a:t>
            </a:r>
          </a:p>
          <a:p>
            <a:pPr marL="342900" indent="-342900" algn="just">
              <a:defRPr/>
            </a:pPr>
            <a:endParaRPr lang="es-MX" sz="800" dirty="0">
              <a:effectLst>
                <a:outerShdw blurRad="38100" dist="38100" dir="2700000" algn="tl">
                  <a:srgbClr val="C0C0C0"/>
                </a:outerShdw>
              </a:effectLst>
              <a:latin typeface="Gill Sans MT" pitchFamily="34" charset="0"/>
            </a:endParaRPr>
          </a:p>
          <a:p>
            <a:pPr marL="342900" indent="-342900" algn="just">
              <a:defRPr/>
            </a:pPr>
            <a:r>
              <a:rPr lang="es-MX" sz="1400" b="1" dirty="0">
                <a:effectLst>
                  <a:outerShdw blurRad="38100" dist="38100" dir="2700000" algn="tl">
                    <a:srgbClr val="C0C0C0"/>
                  </a:outerShdw>
                </a:effectLst>
                <a:latin typeface="Gill Sans MT" pitchFamily="34" charset="0"/>
              </a:rPr>
              <a:t>5.3</a:t>
            </a:r>
            <a:r>
              <a:rPr lang="es-MX" sz="1400" dirty="0">
                <a:effectLst>
                  <a:outerShdw blurRad="38100" dist="38100" dir="2700000" algn="tl">
                    <a:srgbClr val="C0C0C0"/>
                  </a:outerShdw>
                </a:effectLst>
                <a:latin typeface="Gill Sans MT" pitchFamily="34" charset="0"/>
              </a:rPr>
              <a:t>		MANUALES Y MATERIAL BIBLIOGRÁFICO .</a:t>
            </a:r>
          </a:p>
          <a:p>
            <a:pPr marL="342900" indent="-342900" algn="just">
              <a:defRPr/>
            </a:pPr>
            <a:endParaRPr lang="es-MX" sz="800" dirty="0">
              <a:effectLst>
                <a:outerShdw blurRad="38100" dist="38100" dir="2700000" algn="tl">
                  <a:srgbClr val="C0C0C0"/>
                </a:outerShdw>
              </a:effectLst>
              <a:latin typeface="Gill Sans MT" pitchFamily="34" charset="0"/>
            </a:endParaRPr>
          </a:p>
          <a:p>
            <a:pPr marL="342900" indent="-342900" algn="just">
              <a:defRPr/>
            </a:pPr>
            <a:r>
              <a:rPr lang="es-MX" sz="1400" b="1" dirty="0">
                <a:effectLst>
                  <a:outerShdw blurRad="38100" dist="38100" dir="2700000" algn="tl">
                    <a:srgbClr val="C0C0C0"/>
                  </a:outerShdw>
                </a:effectLst>
                <a:latin typeface="Gill Sans MT" pitchFamily="34" charset="0"/>
              </a:rPr>
              <a:t>5.4</a:t>
            </a:r>
            <a:r>
              <a:rPr lang="es-MX" sz="1400" dirty="0">
                <a:effectLst>
                  <a:outerShdw blurRad="38100" dist="38100" dir="2700000" algn="tl">
                    <a:srgbClr val="C0C0C0"/>
                  </a:outerShdw>
                </a:effectLst>
                <a:latin typeface="Gill Sans MT" pitchFamily="34" charset="0"/>
              </a:rPr>
              <a:t>		MATERIAL VIDEOGRAFICO Y CINEMATOGRÁFICO. </a:t>
            </a:r>
          </a:p>
          <a:p>
            <a:pPr marL="342900" indent="-342900" algn="just">
              <a:defRPr/>
            </a:pPr>
            <a:endParaRPr lang="es-MX" sz="800" dirty="0">
              <a:effectLst>
                <a:outerShdw blurRad="38100" dist="38100" dir="2700000" algn="tl">
                  <a:srgbClr val="C0C0C0"/>
                </a:outerShdw>
              </a:effectLst>
              <a:latin typeface="Gill Sans MT" pitchFamily="34" charset="0"/>
            </a:endParaRPr>
          </a:p>
          <a:p>
            <a:pPr marL="342900" indent="-342900" algn="just">
              <a:defRPr/>
            </a:pPr>
            <a:r>
              <a:rPr lang="es-MX" sz="1400" b="1" dirty="0">
                <a:effectLst>
                  <a:outerShdw blurRad="38100" dist="38100" dir="2700000" algn="tl">
                    <a:srgbClr val="C0C0C0"/>
                  </a:outerShdw>
                </a:effectLst>
                <a:latin typeface="Gill Sans MT" pitchFamily="34" charset="0"/>
              </a:rPr>
              <a:t>5.5</a:t>
            </a:r>
            <a:r>
              <a:rPr lang="es-MX" sz="1400" dirty="0">
                <a:effectLst>
                  <a:outerShdw blurRad="38100" dist="38100" dir="2700000" algn="tl">
                    <a:srgbClr val="C0C0C0"/>
                  </a:outerShdw>
                </a:effectLst>
                <a:latin typeface="Gill Sans MT" pitchFamily="34" charset="0"/>
              </a:rPr>
              <a:t>		</a:t>
            </a:r>
            <a:r>
              <a:rPr lang="es-MX" sz="1400" dirty="0" smtClean="0">
                <a:effectLst>
                  <a:outerShdw blurRad="38100" dist="38100" dir="2700000" algn="tl">
                    <a:srgbClr val="C0C0C0"/>
                  </a:outerShdw>
                </a:effectLst>
                <a:latin typeface="Gill Sans MT" pitchFamily="34" charset="0"/>
              </a:rPr>
              <a:t>SOFTWARE  </a:t>
            </a:r>
            <a:r>
              <a:rPr lang="es-MX" sz="1400" dirty="0">
                <a:effectLst>
                  <a:outerShdw blurRad="38100" dist="38100" dir="2700000" algn="tl">
                    <a:srgbClr val="C0C0C0"/>
                  </a:outerShdw>
                </a:effectLst>
                <a:latin typeface="Gill Sans MT" pitchFamily="34" charset="0"/>
              </a:rPr>
              <a:t>Y BASES DE DATOS. </a:t>
            </a:r>
          </a:p>
          <a:p>
            <a:pPr marL="342900" indent="-342900" algn="just">
              <a:defRPr/>
            </a:pPr>
            <a:endParaRPr lang="es-MX" sz="800" dirty="0">
              <a:effectLst>
                <a:outerShdw blurRad="38100" dist="38100" dir="2700000" algn="tl">
                  <a:srgbClr val="C0C0C0"/>
                </a:outerShdw>
              </a:effectLst>
              <a:latin typeface="Gill Sans MT" pitchFamily="34" charset="0"/>
            </a:endParaRPr>
          </a:p>
          <a:p>
            <a:pPr marL="342900" indent="-342900" algn="just">
              <a:defRPr/>
            </a:pPr>
            <a:r>
              <a:rPr lang="es-MX" sz="1400" b="1" dirty="0">
                <a:effectLst>
                  <a:outerShdw blurRad="38100" dist="38100" dir="2700000" algn="tl">
                    <a:srgbClr val="C0C0C0"/>
                  </a:outerShdw>
                </a:effectLst>
                <a:latin typeface="Gill Sans MT" pitchFamily="34" charset="0"/>
              </a:rPr>
              <a:t>5.5A	</a:t>
            </a:r>
            <a:r>
              <a:rPr lang="es-MX" sz="1400" dirty="0">
                <a:effectLst>
                  <a:outerShdw blurRad="38100" dist="38100" dir="2700000" algn="tl">
                    <a:srgbClr val="C0C0C0"/>
                  </a:outerShdw>
                </a:effectLst>
                <a:latin typeface="Gill Sans MT" pitchFamily="34" charset="0"/>
              </a:rPr>
              <a:t>SOFTWARE </a:t>
            </a:r>
            <a:r>
              <a:rPr lang="es-MX" sz="1400" dirty="0" smtClean="0">
                <a:effectLst>
                  <a:outerShdw blurRad="38100" dist="38100" dir="2700000" algn="tl">
                    <a:srgbClr val="C0C0C0"/>
                  </a:outerShdw>
                </a:effectLst>
                <a:latin typeface="Gill Sans MT" pitchFamily="34" charset="0"/>
              </a:rPr>
              <a:t> Y </a:t>
            </a:r>
            <a:r>
              <a:rPr lang="es-MX" sz="1400" dirty="0">
                <a:effectLst>
                  <a:outerShdw blurRad="38100" dist="38100" dir="2700000" algn="tl">
                    <a:srgbClr val="C0C0C0"/>
                  </a:outerShdw>
                </a:effectLst>
                <a:latin typeface="Gill Sans MT" pitchFamily="34" charset="0"/>
              </a:rPr>
              <a:t>BASES DE DATOS IMPLEMENTADOS O EN DESARROLLO.</a:t>
            </a:r>
          </a:p>
          <a:p>
            <a:pPr marL="342900" indent="-342900" algn="just">
              <a:defRPr/>
            </a:pPr>
            <a:endParaRPr lang="es-MX" sz="800" dirty="0">
              <a:effectLst>
                <a:outerShdw blurRad="38100" dist="38100" dir="2700000" algn="tl">
                  <a:srgbClr val="C0C0C0"/>
                </a:outerShdw>
              </a:effectLst>
              <a:latin typeface="Gill Sans MT" pitchFamily="34" charset="0"/>
            </a:endParaRPr>
          </a:p>
          <a:p>
            <a:pPr marL="342900" indent="-342900" algn="just">
              <a:defRPr/>
            </a:pPr>
            <a:r>
              <a:rPr lang="es-MX" sz="1400" b="1" dirty="0">
                <a:effectLst>
                  <a:outerShdw blurRad="38100" dist="38100" dir="2700000" algn="tl">
                    <a:srgbClr val="C0C0C0"/>
                  </a:outerShdw>
                </a:effectLst>
                <a:latin typeface="Gill Sans MT" pitchFamily="34" charset="0"/>
              </a:rPr>
              <a:t>5.5B</a:t>
            </a:r>
            <a:r>
              <a:rPr lang="es-MX" sz="1400" dirty="0">
                <a:effectLst>
                  <a:outerShdw blurRad="38100" dist="38100" dir="2700000" algn="tl">
                    <a:srgbClr val="C0C0C0"/>
                  </a:outerShdw>
                </a:effectLst>
                <a:latin typeface="Gill Sans MT" pitchFamily="34" charset="0"/>
              </a:rPr>
              <a:t>	 SOFTWARE </a:t>
            </a:r>
            <a:r>
              <a:rPr lang="es-MX" sz="1400" dirty="0" smtClean="0">
                <a:effectLst>
                  <a:outerShdw blurRad="38100" dist="38100" dir="2700000" algn="tl">
                    <a:srgbClr val="C0C0C0"/>
                  </a:outerShdw>
                </a:effectLst>
                <a:latin typeface="Gill Sans MT" pitchFamily="34" charset="0"/>
              </a:rPr>
              <a:t> Y </a:t>
            </a:r>
            <a:r>
              <a:rPr lang="es-MX" sz="1400" dirty="0">
                <a:effectLst>
                  <a:outerShdw blurRad="38100" dist="38100" dir="2700000" algn="tl">
                    <a:srgbClr val="C0C0C0"/>
                  </a:outerShdw>
                </a:effectLst>
                <a:latin typeface="Gill Sans MT" pitchFamily="34" charset="0"/>
              </a:rPr>
              <a:t>BASES DE DATOS ADQUIRIDOS.	</a:t>
            </a:r>
          </a:p>
          <a:p>
            <a:pPr marL="342900" indent="-342900" algn="just">
              <a:defRPr/>
            </a:pPr>
            <a:endParaRPr lang="es-MX" sz="800" dirty="0">
              <a:effectLst>
                <a:outerShdw blurRad="38100" dist="38100" dir="2700000" algn="tl">
                  <a:srgbClr val="C0C0C0"/>
                </a:outerShdw>
              </a:effectLst>
              <a:latin typeface="Gill Sans MT" pitchFamily="34" charset="0"/>
            </a:endParaRPr>
          </a:p>
          <a:p>
            <a:pPr marL="342900" indent="-342900" algn="just">
              <a:defRPr/>
            </a:pPr>
            <a:r>
              <a:rPr lang="es-MX" sz="1400" b="1" dirty="0">
                <a:effectLst>
                  <a:outerShdw blurRad="38100" dist="38100" dir="2700000" algn="tl">
                    <a:srgbClr val="C0C0C0"/>
                  </a:outerShdw>
                </a:effectLst>
                <a:latin typeface="Gill Sans MT" pitchFamily="34" charset="0"/>
              </a:rPr>
              <a:t>5.6</a:t>
            </a:r>
            <a:r>
              <a:rPr lang="es-MX" sz="1400" dirty="0">
                <a:effectLst>
                  <a:outerShdw blurRad="38100" dist="38100" dir="2700000" algn="tl">
                    <a:srgbClr val="C0C0C0"/>
                  </a:outerShdw>
                </a:effectLst>
                <a:latin typeface="Gill Sans MT" pitchFamily="34" charset="0"/>
              </a:rPr>
              <a:t>		EXPEDIENTES DE ARCHIVO GENERAL EN DOCUMENTOS.</a:t>
            </a:r>
          </a:p>
          <a:p>
            <a:pPr marL="342900" indent="-342900" algn="just">
              <a:defRPr/>
            </a:pPr>
            <a:endParaRPr lang="es-MX" sz="800" dirty="0">
              <a:effectLst>
                <a:outerShdw blurRad="38100" dist="38100" dir="2700000" algn="tl">
                  <a:srgbClr val="C0C0C0"/>
                </a:outerShdw>
              </a:effectLst>
              <a:latin typeface="Gill Sans MT" pitchFamily="34" charset="0"/>
            </a:endParaRPr>
          </a:p>
          <a:p>
            <a:pPr marL="342900" indent="-342900" algn="just">
              <a:defRPr/>
            </a:pPr>
            <a:r>
              <a:rPr lang="es-MX" sz="1400" b="1" dirty="0">
                <a:effectLst>
                  <a:outerShdw blurRad="38100" dist="38100" dir="2700000" algn="tl">
                    <a:srgbClr val="C0C0C0"/>
                  </a:outerShdw>
                </a:effectLst>
                <a:latin typeface="Gill Sans MT" pitchFamily="34" charset="0"/>
              </a:rPr>
              <a:t>5.7</a:t>
            </a:r>
            <a:r>
              <a:rPr lang="es-MX" sz="1400" dirty="0">
                <a:effectLst>
                  <a:outerShdw blurRad="38100" dist="38100" dir="2700000" algn="tl">
                    <a:srgbClr val="C0C0C0"/>
                  </a:outerShdw>
                </a:effectLst>
                <a:latin typeface="Gill Sans MT" pitchFamily="34" charset="0"/>
              </a:rPr>
              <a:t>		ARCHIVOS ELECTRÓNICOS CONTENIDOS EN MÁQUINAS 	COMPUTADORAS EN GENERAL Y EN USB, DISQUETE, CD, DVD, ETC.</a:t>
            </a:r>
          </a:p>
          <a:p>
            <a:pPr marL="342900" indent="-342900" algn="just">
              <a:defRPr/>
            </a:pPr>
            <a:endParaRPr lang="es-MX" sz="800" dirty="0">
              <a:effectLst>
                <a:outerShdw blurRad="38100" dist="38100" dir="2700000" algn="tl">
                  <a:srgbClr val="C0C0C0"/>
                </a:outerShdw>
              </a:effectLst>
              <a:latin typeface="Gill Sans MT" pitchFamily="34" charset="0"/>
            </a:endParaRPr>
          </a:p>
          <a:p>
            <a:pPr marL="342900" lvl="1" indent="-342900" algn="just">
              <a:defRPr/>
            </a:pPr>
            <a:r>
              <a:rPr lang="es-MX" sz="1400" b="1" dirty="0">
                <a:effectLst>
                  <a:outerShdw blurRad="38100" dist="38100" dir="2700000" algn="tl">
                    <a:srgbClr val="C0C0C0"/>
                  </a:outerShdw>
                </a:effectLst>
                <a:latin typeface="Gill Sans MT" pitchFamily="34" charset="0"/>
              </a:rPr>
              <a:t>5.8</a:t>
            </a:r>
            <a:r>
              <a:rPr lang="es-MX" sz="1400" dirty="0">
                <a:effectLst>
                  <a:outerShdw blurRad="38100" dist="38100" dir="2700000" algn="tl">
                    <a:srgbClr val="C0C0C0"/>
                  </a:outerShdw>
                </a:effectLst>
                <a:latin typeface="Gill Sans MT" pitchFamily="34" charset="0"/>
              </a:rPr>
              <a:t>		INFORMACIÓN RELATIVA A FONDOS O PROGRAMAS ESPECIALES 	(</a:t>
            </a:r>
            <a:r>
              <a:rPr lang="es-MX" sz="1400" dirty="0" smtClean="0">
                <a:effectLst>
                  <a:outerShdw blurRad="38100" dist="38100" dir="2700000" algn="tl">
                    <a:srgbClr val="C0C0C0"/>
                  </a:outerShdw>
                </a:effectLst>
                <a:latin typeface="Gill Sans MT" pitchFamily="34" charset="0"/>
              </a:rPr>
              <a:t>PRODEP</a:t>
            </a:r>
            <a:r>
              <a:rPr lang="es-MX" sz="1400" dirty="0">
                <a:effectLst>
                  <a:outerShdw blurRad="38100" dist="38100" dir="2700000" algn="tl">
                    <a:srgbClr val="C0C0C0"/>
                  </a:outerShdw>
                </a:effectLst>
                <a:latin typeface="Gill Sans MT" pitchFamily="34" charset="0"/>
              </a:rPr>
              <a:t>, </a:t>
            </a:r>
            <a:r>
              <a:rPr lang="es-MX" sz="1400" dirty="0" smtClean="0">
                <a:effectLst>
                  <a:outerShdw blurRad="38100" dist="38100" dir="2700000" algn="tl">
                    <a:srgbClr val="C0C0C0"/>
                  </a:outerShdw>
                </a:effectLst>
                <a:latin typeface="Gill Sans MT" pitchFamily="34" charset="0"/>
              </a:rPr>
              <a:t>	CONACYT</a:t>
            </a:r>
            <a:r>
              <a:rPr lang="es-MX" sz="1400" dirty="0">
                <a:effectLst>
                  <a:outerShdw blurRad="38100" dist="38100" dir="2700000" algn="tl">
                    <a:srgbClr val="C0C0C0"/>
                  </a:outerShdw>
                </a:effectLst>
                <a:latin typeface="Gill Sans MT" pitchFamily="34" charset="0"/>
              </a:rPr>
              <a:t>, </a:t>
            </a:r>
            <a:r>
              <a:rPr lang="es-MX" sz="1400" dirty="0" smtClean="0">
                <a:effectLst>
                  <a:outerShdw blurRad="38100" dist="38100" dir="2700000" algn="tl">
                    <a:srgbClr val="C0C0C0"/>
                  </a:outerShdw>
                </a:effectLst>
                <a:latin typeface="Gill Sans MT" pitchFamily="34" charset="0"/>
              </a:rPr>
              <a:t> ETC</a:t>
            </a:r>
            <a:r>
              <a:rPr lang="es-MX" sz="1400" dirty="0">
                <a:effectLst>
                  <a:outerShdw blurRad="38100" dist="38100" dir="2700000" algn="tl">
                    <a:srgbClr val="C0C0C0"/>
                  </a:outerShdw>
                </a:effectLst>
                <a:latin typeface="Gill Sans MT" pitchFamily="34" charset="0"/>
              </a:rPr>
              <a:t>.).</a:t>
            </a:r>
            <a:endParaRPr lang="en-US" sz="800" dirty="0">
              <a:effectLst>
                <a:outerShdw blurRad="38100" dist="38100" dir="2700000" algn="tl">
                  <a:srgbClr val="C0C0C0"/>
                </a:outerShdw>
              </a:effectLst>
              <a:latin typeface="Gill Sans MT" pitchFamily="34" charset="0"/>
            </a:endParaRPr>
          </a:p>
        </p:txBody>
      </p:sp>
      <p:sp>
        <p:nvSpPr>
          <p:cNvPr id="97288" name="Rectangle 8"/>
          <p:cNvSpPr>
            <a:spLocks noChangeArrowheads="1"/>
          </p:cNvSpPr>
          <p:nvPr/>
        </p:nvSpPr>
        <p:spPr bwMode="auto">
          <a:xfrm>
            <a:off x="2555775" y="260350"/>
            <a:ext cx="4968553" cy="457200"/>
          </a:xfrm>
          <a:prstGeom prst="rect">
            <a:avLst/>
          </a:prstGeom>
          <a:noFill/>
          <a:ln w="9525" algn="ctr">
            <a:noFill/>
            <a:miter lim="800000"/>
            <a:headEnd/>
            <a:tailEnd/>
          </a:ln>
          <a:effectLst/>
        </p:spPr>
        <p:txBody>
          <a:bodyPr anchor="ctr"/>
          <a:lstStyle/>
          <a:p>
            <a:pPr>
              <a:defRPr/>
            </a:pPr>
            <a:r>
              <a:rPr lang="es-MX" sz="2200" dirty="0">
                <a:effectLst>
                  <a:outerShdw blurRad="38100" dist="38100" dir="2700000" algn="tl">
                    <a:srgbClr val="C0C0C0"/>
                  </a:outerShdw>
                </a:effectLst>
                <a:latin typeface="Calibri" pitchFamily="34" charset="0"/>
              </a:rPr>
              <a:t>5.- OTROS ASUNTOS ADMINISTRATIVOS</a:t>
            </a:r>
            <a:endParaRPr lang="en-US" sz="2200" dirty="0">
              <a:effectLst>
                <a:outerShdw blurRad="38100" dist="38100" dir="2700000" algn="tl">
                  <a:srgbClr val="C0C0C0"/>
                </a:outerShdw>
              </a:effectLst>
              <a:latin typeface="Calibri" pitchFamily="34" charset="0"/>
            </a:endParaRPr>
          </a:p>
        </p:txBody>
      </p:sp>
      <p:pic>
        <p:nvPicPr>
          <p:cNvPr id="90117" name="Picture 10" descr="C:\Users\GIlberto\AppData\Local\Microsoft\Windows\Temporary Internet Files\Content.IE5\AYQF62PQ\MP900442356[1].jpg"/>
          <p:cNvPicPr>
            <a:picLocks noChangeAspect="1" noChangeArrowheads="1"/>
          </p:cNvPicPr>
          <p:nvPr/>
        </p:nvPicPr>
        <p:blipFill>
          <a:blip r:embed="rId2" cstate="print"/>
          <a:srcRect/>
          <a:stretch>
            <a:fillRect/>
          </a:stretch>
        </p:blipFill>
        <p:spPr bwMode="auto">
          <a:xfrm>
            <a:off x="8143875" y="142875"/>
            <a:ext cx="642938" cy="62388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Marcador de número de diapositiva"/>
          <p:cNvSpPr>
            <a:spLocks noGrp="1"/>
          </p:cNvSpPr>
          <p:nvPr>
            <p:ph type="sldNum" sz="quarter" idx="12"/>
          </p:nvPr>
        </p:nvSpPr>
        <p:spPr bwMode="auto">
          <a:noFill/>
          <a:ln>
            <a:miter lim="800000"/>
            <a:headEnd/>
            <a:tailEnd/>
          </a:ln>
        </p:spPr>
        <p:txBody>
          <a:bodyPr/>
          <a:lstStyle/>
          <a:p>
            <a:fld id="{F73DBBD9-CACD-45E0-90AA-D8FB754974CA}" type="slidenum">
              <a:rPr lang="es-ES" smtClean="0"/>
              <a:pPr/>
              <a:t>8</a:t>
            </a:fld>
            <a:endParaRPr lang="es-ES" smtClean="0"/>
          </a:p>
        </p:txBody>
      </p:sp>
      <p:sp>
        <p:nvSpPr>
          <p:cNvPr id="30726" name="Rectangle 6"/>
          <p:cNvSpPr>
            <a:spLocks noChangeArrowheads="1"/>
          </p:cNvSpPr>
          <p:nvPr/>
        </p:nvSpPr>
        <p:spPr bwMode="auto">
          <a:xfrm>
            <a:off x="1690688" y="549275"/>
            <a:ext cx="7129462" cy="655638"/>
          </a:xfrm>
          <a:prstGeom prst="rect">
            <a:avLst/>
          </a:prstGeom>
          <a:noFill/>
          <a:ln w="9525" algn="ctr">
            <a:noFill/>
            <a:miter lim="800000"/>
            <a:headEnd/>
            <a:tailEnd/>
          </a:ln>
          <a:effectLst/>
        </p:spPr>
        <p:txBody>
          <a:bodyPr anchor="ctr"/>
          <a:lstStyle/>
          <a:p>
            <a:pPr algn="ctr">
              <a:defRPr/>
            </a:pPr>
            <a:r>
              <a:rPr lang="es-MX" sz="2400" dirty="0">
                <a:solidFill>
                  <a:srgbClr val="663300"/>
                </a:solidFill>
                <a:effectLst>
                  <a:outerShdw blurRad="38100" dist="38100" dir="2700000" algn="tl">
                    <a:srgbClr val="C0C0C0"/>
                  </a:outerShdw>
                </a:effectLst>
                <a:latin typeface="Gill Sans MT" pitchFamily="34" charset="0"/>
              </a:rPr>
              <a:t>4.- INSTRUCCIONES GENERALES PARA LA INTEGRACIÓN DEL EXPEDIENTE</a:t>
            </a:r>
          </a:p>
          <a:p>
            <a:pPr algn="ctr">
              <a:defRPr/>
            </a:pPr>
            <a:endParaRPr lang="en-US" sz="3200" dirty="0">
              <a:solidFill>
                <a:srgbClr val="663300"/>
              </a:solidFill>
              <a:effectLst>
                <a:outerShdw blurRad="38100" dist="38100" dir="2700000" algn="tl">
                  <a:srgbClr val="C0C0C0"/>
                </a:outerShdw>
              </a:effectLst>
              <a:latin typeface="Gill Sans MT" pitchFamily="34" charset="0"/>
            </a:endParaRPr>
          </a:p>
        </p:txBody>
      </p:sp>
      <p:sp>
        <p:nvSpPr>
          <p:cNvPr id="19460" name="Text Box 4"/>
          <p:cNvSpPr txBox="1">
            <a:spLocks noChangeArrowheads="1"/>
          </p:cNvSpPr>
          <p:nvPr/>
        </p:nvSpPr>
        <p:spPr bwMode="auto">
          <a:xfrm>
            <a:off x="1259632" y="1556792"/>
            <a:ext cx="7200800" cy="4770537"/>
          </a:xfrm>
          <a:prstGeom prst="rect">
            <a:avLst/>
          </a:prstGeom>
          <a:noFill/>
          <a:ln w="9525">
            <a:noFill/>
            <a:miter lim="800000"/>
            <a:headEnd/>
            <a:tailEnd/>
          </a:ln>
        </p:spPr>
        <p:txBody>
          <a:bodyPr wrap="square">
            <a:spAutoFit/>
          </a:bodyPr>
          <a:lstStyle/>
          <a:p>
            <a:pPr marL="457200" indent="-457200" algn="just"/>
            <a:r>
              <a:rPr lang="es-MX" sz="1600" dirty="0">
                <a:solidFill>
                  <a:srgbClr val="663300"/>
                </a:solidFill>
                <a:latin typeface="Calibri" pitchFamily="34" charset="0"/>
              </a:rPr>
              <a:t>	</a:t>
            </a:r>
            <a:r>
              <a:rPr lang="es-MX" sz="1600" dirty="0">
                <a:latin typeface="Calibri" pitchFamily="34" charset="0"/>
              </a:rPr>
              <a:t>El expediente de entrega recepción se integrará de conformidad con las disposiciones contenidas en el Acuerdo No. </a:t>
            </a:r>
            <a:r>
              <a:rPr lang="es-MX" sz="1600" dirty="0" smtClean="0">
                <a:latin typeface="Calibri" pitchFamily="34" charset="0"/>
              </a:rPr>
              <a:t>01/2016, </a:t>
            </a:r>
            <a:r>
              <a:rPr lang="es-MX" sz="1600" dirty="0">
                <a:latin typeface="Calibri" pitchFamily="34" charset="0"/>
              </a:rPr>
              <a:t>expedido por la Contraloría General con fecha </a:t>
            </a:r>
            <a:r>
              <a:rPr lang="es-MX" sz="1600" dirty="0" smtClean="0">
                <a:latin typeface="Calibri" pitchFamily="34" charset="0"/>
              </a:rPr>
              <a:t>17 </a:t>
            </a:r>
            <a:r>
              <a:rPr lang="es-MX" sz="1600" dirty="0">
                <a:latin typeface="Calibri" pitchFamily="34" charset="0"/>
              </a:rPr>
              <a:t>de </a:t>
            </a:r>
            <a:r>
              <a:rPr lang="es-MX" sz="1600" dirty="0" smtClean="0">
                <a:latin typeface="Calibri" pitchFamily="34" charset="0"/>
              </a:rPr>
              <a:t>marzo </a:t>
            </a:r>
            <a:r>
              <a:rPr lang="es-MX" sz="1600" dirty="0">
                <a:latin typeface="Calibri" pitchFamily="34" charset="0"/>
              </a:rPr>
              <a:t>de </a:t>
            </a:r>
            <a:r>
              <a:rPr lang="es-MX" sz="1600" dirty="0" smtClean="0">
                <a:latin typeface="Calibri" pitchFamily="34" charset="0"/>
              </a:rPr>
              <a:t>2016, </a:t>
            </a:r>
            <a:r>
              <a:rPr lang="es-MX" sz="1600" dirty="0">
                <a:latin typeface="Calibri" pitchFamily="34" charset="0"/>
              </a:rPr>
              <a:t>en el que se establecen los lineamientos para la entrega recepción de la Universidad de Guadalajara</a:t>
            </a:r>
            <a:r>
              <a:rPr lang="es-MX" sz="1600" dirty="0" smtClean="0">
                <a:latin typeface="Calibri" pitchFamily="34" charset="0"/>
              </a:rPr>
              <a:t>, mediante la plataforma tecnológica SERU y con base </a:t>
            </a:r>
            <a:r>
              <a:rPr lang="es-MX" sz="1600" dirty="0">
                <a:latin typeface="Calibri" pitchFamily="34" charset="0"/>
              </a:rPr>
              <a:t>en la Guía para el llenado de los formatos que integran el expediente de </a:t>
            </a:r>
            <a:r>
              <a:rPr lang="es-MX" sz="1600" dirty="0" smtClean="0">
                <a:latin typeface="Calibri" pitchFamily="34" charset="0"/>
              </a:rPr>
              <a:t>entrega-recepción </a:t>
            </a:r>
            <a:r>
              <a:rPr lang="es-MX" sz="1600" dirty="0">
                <a:latin typeface="Calibri" pitchFamily="34" charset="0"/>
              </a:rPr>
              <a:t>de las </a:t>
            </a:r>
            <a:r>
              <a:rPr lang="es-MX" sz="1600" dirty="0" smtClean="0">
                <a:latin typeface="Calibri" pitchFamily="34" charset="0"/>
              </a:rPr>
              <a:t>Empresas o </a:t>
            </a:r>
            <a:r>
              <a:rPr lang="es-MX" sz="1600" dirty="0">
                <a:latin typeface="Calibri" pitchFamily="34" charset="0"/>
              </a:rPr>
              <a:t>Dependencias de la Red Universitaria, así como en el oficio de designación del personal que la Contraloría General expide para intervenir en los actos de entrega </a:t>
            </a:r>
            <a:r>
              <a:rPr lang="es-MX" sz="1600" dirty="0" smtClean="0">
                <a:latin typeface="Calibri" pitchFamily="34" charset="0"/>
              </a:rPr>
              <a:t>recepción.</a:t>
            </a:r>
            <a:endParaRPr lang="es-MX" sz="1600" dirty="0">
              <a:latin typeface="Calibri" pitchFamily="34" charset="0"/>
            </a:endParaRPr>
          </a:p>
          <a:p>
            <a:pPr marL="457200" indent="-457200" algn="just"/>
            <a:endParaRPr lang="es-MX" sz="1600" dirty="0">
              <a:latin typeface="Calibri" pitchFamily="34" charset="0"/>
            </a:endParaRPr>
          </a:p>
          <a:p>
            <a:pPr marL="457200" indent="-457200" algn="just"/>
            <a:r>
              <a:rPr lang="es-MX" sz="1600" dirty="0">
                <a:latin typeface="Calibri" pitchFamily="34" charset="0"/>
              </a:rPr>
              <a:t>	Para el llenado de los formatos existen los siguientes campos que son de aplicación </a:t>
            </a:r>
            <a:r>
              <a:rPr lang="es-MX" sz="1600" dirty="0" smtClean="0">
                <a:latin typeface="Calibri" pitchFamily="34" charset="0"/>
              </a:rPr>
              <a:t>general. </a:t>
            </a:r>
            <a:endParaRPr lang="es-MX" sz="1600" dirty="0">
              <a:latin typeface="Calibri" pitchFamily="34" charset="0"/>
            </a:endParaRPr>
          </a:p>
          <a:p>
            <a:pPr marL="457200" indent="-457200" algn="just"/>
            <a:endParaRPr lang="es-ES" sz="1600" b="1" dirty="0">
              <a:latin typeface="Calibri" pitchFamily="34" charset="0"/>
            </a:endParaRPr>
          </a:p>
          <a:p>
            <a:pPr marL="457200" indent="-457200" algn="just"/>
            <a:r>
              <a:rPr lang="es-ES" sz="1600" b="1" dirty="0">
                <a:latin typeface="Calibri" pitchFamily="34" charset="0"/>
              </a:rPr>
              <a:t>	ENTIDAD O</a:t>
            </a:r>
            <a:r>
              <a:rPr lang="es-ES" sz="1600" b="1" dirty="0"/>
              <a:t> </a:t>
            </a:r>
            <a:r>
              <a:rPr lang="es-ES" sz="1600" b="1" dirty="0">
                <a:latin typeface="Calibri" pitchFamily="34" charset="0"/>
              </a:rPr>
              <a:t>DEPENDENCIA</a:t>
            </a:r>
            <a:r>
              <a:rPr lang="es-ES" sz="1600" dirty="0">
                <a:latin typeface="Calibri" pitchFamily="34" charset="0"/>
              </a:rPr>
              <a:t>. </a:t>
            </a:r>
            <a:r>
              <a:rPr lang="es-ES" sz="1600" dirty="0" smtClean="0">
                <a:latin typeface="Calibri" pitchFamily="34" charset="0"/>
              </a:rPr>
              <a:t>corresponde al </a:t>
            </a:r>
            <a:r>
              <a:rPr lang="es-ES" sz="1600" dirty="0">
                <a:latin typeface="Calibri" pitchFamily="34" charset="0"/>
              </a:rPr>
              <a:t>nombre de la Entidad o Dependencia a la cual está adscrita y que puede ser: </a:t>
            </a:r>
            <a:r>
              <a:rPr lang="es-ES" sz="1600" b="1" i="1" dirty="0">
                <a:latin typeface="Calibri" pitchFamily="34" charset="0"/>
              </a:rPr>
              <a:t>Administración General</a:t>
            </a:r>
            <a:r>
              <a:rPr lang="es-ES" sz="1600" dirty="0">
                <a:latin typeface="Calibri" pitchFamily="34" charset="0"/>
              </a:rPr>
              <a:t>, </a:t>
            </a:r>
            <a:r>
              <a:rPr lang="es-ES" sz="1600" b="1" i="1" dirty="0">
                <a:latin typeface="Calibri" pitchFamily="34" charset="0"/>
              </a:rPr>
              <a:t>Centro</a:t>
            </a:r>
            <a:r>
              <a:rPr lang="es-ES" sz="1600" dirty="0">
                <a:latin typeface="Calibri" pitchFamily="34" charset="0"/>
              </a:rPr>
              <a:t> </a:t>
            </a:r>
            <a:r>
              <a:rPr lang="es-ES" sz="1600" b="1" i="1" dirty="0">
                <a:latin typeface="Calibri" pitchFamily="34" charset="0"/>
              </a:rPr>
              <a:t>Universitario</a:t>
            </a:r>
            <a:r>
              <a:rPr lang="es-ES" sz="1600" dirty="0">
                <a:latin typeface="Calibri" pitchFamily="34" charset="0"/>
              </a:rPr>
              <a:t>, </a:t>
            </a:r>
            <a:r>
              <a:rPr lang="es-MX" sz="1600" b="1" i="1" dirty="0">
                <a:latin typeface="Calibri" pitchFamily="34" charset="0"/>
              </a:rPr>
              <a:t>Sistema de Universidad Virtual</a:t>
            </a:r>
            <a:r>
              <a:rPr lang="es-MX" sz="1600" dirty="0">
                <a:latin typeface="Calibri" pitchFamily="34" charset="0"/>
              </a:rPr>
              <a:t>, </a:t>
            </a:r>
            <a:r>
              <a:rPr lang="es-ES" sz="1600" b="1" i="1" dirty="0">
                <a:latin typeface="Calibri" pitchFamily="34" charset="0"/>
              </a:rPr>
              <a:t>Sistema de Educación Media Superior o Empresa Universitaria</a:t>
            </a:r>
            <a:r>
              <a:rPr lang="es-ES" sz="1600" dirty="0">
                <a:latin typeface="Calibri" pitchFamily="34" charset="0"/>
              </a:rPr>
              <a:t>. </a:t>
            </a:r>
          </a:p>
          <a:p>
            <a:pPr marL="457200" indent="-457200" algn="just"/>
            <a:endParaRPr lang="es-ES" sz="1600" b="1" dirty="0">
              <a:latin typeface="Calibri" pitchFamily="34" charset="0"/>
            </a:endParaRPr>
          </a:p>
          <a:p>
            <a:pPr marL="457200" indent="-457200" algn="just"/>
            <a:r>
              <a:rPr lang="es-ES" sz="1600" b="1" dirty="0">
                <a:latin typeface="Calibri" pitchFamily="34" charset="0"/>
              </a:rPr>
              <a:t>	</a:t>
            </a:r>
            <a:endParaRPr lang="es-ES" sz="1600" dirty="0">
              <a:latin typeface="Calibri" pitchFamily="34" charset="0"/>
            </a:endParaRPr>
          </a:p>
        </p:txBody>
      </p:sp>
    </p:spTree>
  </p:cSld>
  <p:clrMapOvr>
    <a:masterClrMapping/>
  </p:clrMapOvr>
  <p:transition>
    <p:pull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p:cNvSpPr>
          <p:nvPr>
            <p:ph idx="1"/>
          </p:nvPr>
        </p:nvSpPr>
        <p:spPr>
          <a:xfrm>
            <a:off x="1475656" y="642938"/>
            <a:ext cx="6912768" cy="697830"/>
          </a:xfrm>
        </p:spPr>
        <p:txBody>
          <a:bodyPr>
            <a:noAutofit/>
          </a:bodyPr>
          <a:lstStyle/>
          <a:p>
            <a:pPr algn="ctr" eaLnBrk="1" hangingPunct="1">
              <a:lnSpc>
                <a:spcPct val="80000"/>
              </a:lnSpc>
              <a:buFont typeface="Wingdings 2" pitchFamily="18" charset="2"/>
              <a:buNone/>
            </a:pPr>
            <a:r>
              <a:rPr lang="es-MX" sz="1800" b="1" dirty="0" smtClean="0">
                <a:solidFill>
                  <a:schemeClr val="tx1"/>
                </a:solidFill>
                <a:latin typeface="Calibri" pitchFamily="34" charset="0"/>
              </a:rPr>
              <a:t>FORMATO No. 5.1</a:t>
            </a:r>
          </a:p>
          <a:p>
            <a:pPr algn="ctr" eaLnBrk="1" hangingPunct="1">
              <a:lnSpc>
                <a:spcPct val="80000"/>
              </a:lnSpc>
              <a:buFont typeface="Wingdings 2" pitchFamily="18" charset="2"/>
              <a:buNone/>
            </a:pPr>
            <a:r>
              <a:rPr lang="es-MX" sz="1800" b="1" u="sng" dirty="0" smtClean="0">
                <a:solidFill>
                  <a:schemeClr val="tx1"/>
                </a:solidFill>
                <a:latin typeface="Calibri" pitchFamily="34" charset="0"/>
              </a:rPr>
              <a:t>OTROS ASUNTOS PENDIENTES O EN TRÁMITE</a:t>
            </a:r>
          </a:p>
          <a:p>
            <a:pPr algn="ctr" eaLnBrk="1" hangingPunct="1">
              <a:lnSpc>
                <a:spcPct val="80000"/>
              </a:lnSpc>
              <a:buFont typeface="Wingdings 2" pitchFamily="18" charset="2"/>
              <a:buNone/>
            </a:pPr>
            <a:endParaRPr lang="es-MX" sz="1800" b="1" dirty="0" smtClean="0">
              <a:solidFill>
                <a:srgbClr val="663300"/>
              </a:solidFill>
              <a:latin typeface="Calibri" pitchFamily="34" charset="0"/>
            </a:endParaRPr>
          </a:p>
          <a:p>
            <a:pPr algn="just" eaLnBrk="1" hangingPunct="1">
              <a:lnSpc>
                <a:spcPct val="80000"/>
              </a:lnSpc>
              <a:buFont typeface="Wingdings 2" pitchFamily="18" charset="2"/>
              <a:buNone/>
            </a:pPr>
            <a:r>
              <a:rPr lang="es-MX" sz="1400" b="1" dirty="0" smtClean="0">
                <a:solidFill>
                  <a:srgbClr val="663300"/>
                </a:solidFill>
                <a:latin typeface="Calibri" pitchFamily="34" charset="0"/>
              </a:rPr>
              <a:t>	</a:t>
            </a:r>
            <a:endParaRPr lang="es-ES" sz="1400" dirty="0" smtClean="0">
              <a:solidFill>
                <a:srgbClr val="663300"/>
              </a:solidFill>
              <a:latin typeface="Calibri" pitchFamily="34" charset="0"/>
            </a:endParaRPr>
          </a:p>
        </p:txBody>
      </p:sp>
      <p:sp>
        <p:nvSpPr>
          <p:cNvPr id="91138" name="5 Marcador de número de diapositiva"/>
          <p:cNvSpPr>
            <a:spLocks noGrp="1"/>
          </p:cNvSpPr>
          <p:nvPr>
            <p:ph type="sldNum" sz="quarter" idx="12"/>
          </p:nvPr>
        </p:nvSpPr>
        <p:spPr bwMode="auto">
          <a:noFill/>
          <a:ln>
            <a:miter lim="800000"/>
            <a:headEnd/>
            <a:tailEnd/>
          </a:ln>
        </p:spPr>
        <p:txBody>
          <a:bodyPr/>
          <a:lstStyle/>
          <a:p>
            <a:fld id="{69D49980-AC1D-4249-907C-48D467CD1286}" type="slidenum">
              <a:rPr lang="es-ES" smtClean="0"/>
              <a:pPr/>
              <a:t>80</a:t>
            </a:fld>
            <a:endParaRPr lang="es-ES" smtClean="0"/>
          </a:p>
        </p:txBody>
      </p:sp>
      <p:sp>
        <p:nvSpPr>
          <p:cNvPr id="91140" name="Text Box 3"/>
          <p:cNvSpPr txBox="1">
            <a:spLocks noChangeArrowheads="1"/>
          </p:cNvSpPr>
          <p:nvPr/>
        </p:nvSpPr>
        <p:spPr bwMode="auto">
          <a:xfrm>
            <a:off x="1331640" y="1840831"/>
            <a:ext cx="7240860" cy="4031873"/>
          </a:xfrm>
          <a:prstGeom prst="rect">
            <a:avLst/>
          </a:prstGeom>
          <a:noFill/>
          <a:ln w="9525">
            <a:noFill/>
            <a:miter lim="800000"/>
            <a:headEnd/>
            <a:tailEnd/>
          </a:ln>
        </p:spPr>
        <p:txBody>
          <a:bodyPr wrap="square">
            <a:spAutoFit/>
          </a:bodyPr>
          <a:lstStyle/>
          <a:p>
            <a:pPr algn="just"/>
            <a:r>
              <a:rPr lang="es-MX" sz="1600" b="1" dirty="0">
                <a:latin typeface="Gill Sans MT" pitchFamily="34" charset="0"/>
              </a:rPr>
              <a:t>En este formato deberá detallar otros asuntos pendientes o en trámite;</a:t>
            </a:r>
            <a:r>
              <a:rPr lang="es-ES" sz="1600" b="1" dirty="0">
                <a:latin typeface="Gill Sans MT" pitchFamily="34" charset="0"/>
              </a:rPr>
              <a:t> anexando en su caso al </a:t>
            </a:r>
            <a:r>
              <a:rPr lang="es-ES" sz="1600" b="1" dirty="0" smtClean="0">
                <a:latin typeface="Gill Sans MT" pitchFamily="34" charset="0"/>
              </a:rPr>
              <a:t>Acta, </a:t>
            </a:r>
            <a:r>
              <a:rPr lang="es-ES" sz="1600" b="1" dirty="0">
                <a:latin typeface="Gill Sans MT" pitchFamily="34" charset="0"/>
              </a:rPr>
              <a:t>fotocopia de los documentos que los respalden.</a:t>
            </a:r>
          </a:p>
          <a:p>
            <a:pPr algn="just"/>
            <a:endParaRPr lang="es-ES" sz="1600" b="1" dirty="0">
              <a:latin typeface="Gill Sans MT" pitchFamily="34" charset="0"/>
            </a:endParaRPr>
          </a:p>
          <a:p>
            <a:pPr algn="just"/>
            <a:r>
              <a:rPr lang="es-ES" sz="1600" b="1" dirty="0">
                <a:latin typeface="Gill Sans MT" pitchFamily="34" charset="0"/>
              </a:rPr>
              <a:t>NÚMERO PROGRESIVO</a:t>
            </a:r>
            <a:r>
              <a:rPr lang="es-ES" sz="1600" dirty="0">
                <a:latin typeface="Gill Sans MT" pitchFamily="34" charset="0"/>
              </a:rPr>
              <a:t>. Asignar un número progresivo a cada uno de los asuntos pendientes.</a:t>
            </a:r>
          </a:p>
          <a:p>
            <a:pPr algn="just"/>
            <a:endParaRPr lang="es-ES" sz="1600" b="1" dirty="0">
              <a:latin typeface="Gill Sans MT" pitchFamily="34" charset="0"/>
            </a:endParaRPr>
          </a:p>
          <a:p>
            <a:pPr algn="just"/>
            <a:r>
              <a:rPr lang="es-ES" sz="1600" b="1" dirty="0">
                <a:latin typeface="Gill Sans MT" pitchFamily="34" charset="0"/>
              </a:rPr>
              <a:t>ASUNTO</a:t>
            </a:r>
            <a:r>
              <a:rPr lang="es-ES" sz="1600" dirty="0">
                <a:latin typeface="Gill Sans MT" pitchFamily="34" charset="0"/>
              </a:rPr>
              <a:t>. Describir concreta y claramente el asunto pendiente.</a:t>
            </a:r>
            <a:r>
              <a:rPr lang="es-ES" sz="1600" b="1" dirty="0">
                <a:latin typeface="Gill Sans MT" pitchFamily="34" charset="0"/>
              </a:rPr>
              <a:t> Precisar con exactitud los asuntos que requieran de atención inmediata.</a:t>
            </a:r>
          </a:p>
          <a:p>
            <a:pPr algn="just"/>
            <a:endParaRPr lang="es-ES" sz="1600" b="1" dirty="0">
              <a:latin typeface="Gill Sans MT" pitchFamily="34" charset="0"/>
            </a:endParaRPr>
          </a:p>
          <a:p>
            <a:pPr algn="just"/>
            <a:r>
              <a:rPr lang="es-ES" sz="1600" b="1" dirty="0">
                <a:latin typeface="Gill Sans MT" pitchFamily="34" charset="0"/>
              </a:rPr>
              <a:t>DESCRIPCIÓN DE SU SITUACIÓN ACTUAL</a:t>
            </a:r>
            <a:r>
              <a:rPr lang="es-ES" sz="1600" dirty="0">
                <a:latin typeface="Gill Sans MT" pitchFamily="34" charset="0"/>
              </a:rPr>
              <a:t>. Anotar el estado que guarda el trámite del asunto o la gestión que falta para concluirlo.</a:t>
            </a:r>
          </a:p>
          <a:p>
            <a:pPr algn="just"/>
            <a:endParaRPr lang="es-ES" sz="1600" b="1" dirty="0">
              <a:latin typeface="Gill Sans MT" pitchFamily="34" charset="0"/>
            </a:endParaRPr>
          </a:p>
          <a:p>
            <a:pPr algn="just"/>
            <a:r>
              <a:rPr lang="es-ES" sz="1600" b="1" dirty="0">
                <a:latin typeface="Gill Sans MT" pitchFamily="34" charset="0"/>
              </a:rPr>
              <a:t>NOMBRE DEL RESPONSABLE DE SU TRÁMITE</a:t>
            </a:r>
            <a:r>
              <a:rPr lang="es-ES" sz="1600" dirty="0">
                <a:latin typeface="Gill Sans MT" pitchFamily="34" charset="0"/>
              </a:rPr>
              <a:t>. Registrar el nombre de la persona que da seguimiento al trámite del asunto.</a:t>
            </a:r>
            <a:endParaRPr lang="es-MX" sz="1600" b="1" dirty="0">
              <a:latin typeface="Gill Sans MT" pitchFamily="34" charset="0"/>
            </a:endParaRPr>
          </a:p>
          <a:p>
            <a:pPr algn="just"/>
            <a:r>
              <a:rPr lang="es-MX" sz="1600" dirty="0">
                <a:solidFill>
                  <a:srgbClr val="663300"/>
                </a:solidFill>
                <a:latin typeface="Gill Sans MT" pitchFamily="34" charset="0"/>
              </a:rPr>
              <a:t> </a:t>
            </a:r>
            <a:endParaRPr lang="es-ES" sz="1600" dirty="0">
              <a:solidFill>
                <a:srgbClr val="663300"/>
              </a:solidFill>
              <a:latin typeface="Gill Sans MT" pitchFamily="34" charset="0"/>
            </a:endParaRPr>
          </a:p>
        </p:txBody>
      </p:sp>
      <p:sp>
        <p:nvSpPr>
          <p:cNvPr id="5" name="Sound"/>
          <p:cNvSpPr>
            <a:spLocks noEditPoints="1" noChangeArrowheads="1"/>
          </p:cNvSpPr>
          <p:nvPr/>
        </p:nvSpPr>
        <p:spPr bwMode="auto">
          <a:xfrm>
            <a:off x="8001000" y="142875"/>
            <a:ext cx="571500" cy="500063"/>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s-MX" dirty="0"/>
          </a:p>
        </p:txBody>
      </p:sp>
    </p:spTree>
  </p:cSld>
  <p:clrMapOvr>
    <a:masterClrMapping/>
  </p:clrMapOvr>
  <p:transition>
    <p:wheel spokes="8"/>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5 Marcador de número de diapositiva"/>
          <p:cNvSpPr>
            <a:spLocks noGrp="1"/>
          </p:cNvSpPr>
          <p:nvPr>
            <p:ph type="sldNum" sz="quarter" idx="12"/>
          </p:nvPr>
        </p:nvSpPr>
        <p:spPr bwMode="auto">
          <a:noFill/>
          <a:ln>
            <a:miter lim="800000"/>
            <a:headEnd/>
            <a:tailEnd/>
          </a:ln>
        </p:spPr>
        <p:txBody>
          <a:bodyPr/>
          <a:lstStyle/>
          <a:p>
            <a:fld id="{F105F094-E6CF-4DA8-80DE-7E7810D6DDF8}" type="slidenum">
              <a:rPr lang="es-ES" smtClean="0"/>
              <a:pPr/>
              <a:t>81</a:t>
            </a:fld>
            <a:endParaRPr lang="es-ES" smtClean="0"/>
          </a:p>
        </p:txBody>
      </p:sp>
      <p:pic>
        <p:nvPicPr>
          <p:cNvPr id="92163" name="Picture 4"/>
          <p:cNvPicPr>
            <a:picLocks noChangeAspect="1" noChangeArrowheads="1"/>
          </p:cNvPicPr>
          <p:nvPr/>
        </p:nvPicPr>
        <p:blipFill>
          <a:blip r:embed="rId2" cstate="print"/>
          <a:srcRect/>
          <a:stretch>
            <a:fillRect/>
          </a:stretch>
        </p:blipFill>
        <p:spPr bwMode="auto">
          <a:xfrm>
            <a:off x="1000125" y="695325"/>
            <a:ext cx="8015288" cy="54673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p:cNvSpPr>
          <p:nvPr>
            <p:ph idx="1"/>
          </p:nvPr>
        </p:nvSpPr>
        <p:spPr>
          <a:xfrm>
            <a:off x="1656540" y="285750"/>
            <a:ext cx="6731883" cy="714375"/>
          </a:xfrm>
        </p:spPr>
        <p:txBody>
          <a:bodyPr>
            <a:noAutofit/>
          </a:bodyPr>
          <a:lstStyle/>
          <a:p>
            <a:pPr algn="ctr" eaLnBrk="1" hangingPunct="1">
              <a:lnSpc>
                <a:spcPct val="80000"/>
              </a:lnSpc>
              <a:buFont typeface="Wingdings 2" pitchFamily="18" charset="2"/>
              <a:buNone/>
            </a:pPr>
            <a:r>
              <a:rPr lang="es-MX" sz="1800" b="1" dirty="0" smtClean="0">
                <a:solidFill>
                  <a:schemeClr val="tx1"/>
                </a:solidFill>
                <a:latin typeface="Calibri" pitchFamily="34" charset="0"/>
              </a:rPr>
              <a:t>FORMATO No. 5.2</a:t>
            </a:r>
          </a:p>
          <a:p>
            <a:pPr algn="ctr" eaLnBrk="1" hangingPunct="1">
              <a:lnSpc>
                <a:spcPct val="80000"/>
              </a:lnSpc>
              <a:buFont typeface="Wingdings 2" pitchFamily="18" charset="2"/>
              <a:buNone/>
            </a:pPr>
            <a:r>
              <a:rPr lang="es-MX" sz="1800" b="1" u="sng" dirty="0" smtClean="0">
                <a:solidFill>
                  <a:schemeClr val="tx1"/>
                </a:solidFill>
                <a:latin typeface="Calibri" pitchFamily="34" charset="0"/>
              </a:rPr>
              <a:t>CONTRATOS Y CONVENIOS CELEBRADOS CON TERCEROS</a:t>
            </a:r>
          </a:p>
          <a:p>
            <a:pPr algn="ctr" eaLnBrk="1" hangingPunct="1">
              <a:lnSpc>
                <a:spcPct val="80000"/>
              </a:lnSpc>
              <a:buFont typeface="Wingdings 2" pitchFamily="18" charset="2"/>
              <a:buNone/>
            </a:pPr>
            <a:endParaRPr lang="es-MX" sz="1600" b="1" dirty="0" smtClean="0">
              <a:solidFill>
                <a:srgbClr val="663300"/>
              </a:solidFill>
              <a:latin typeface="Calibri" pitchFamily="34" charset="0"/>
            </a:endParaRPr>
          </a:p>
          <a:p>
            <a:pPr algn="just" eaLnBrk="1" hangingPunct="1">
              <a:lnSpc>
                <a:spcPct val="80000"/>
              </a:lnSpc>
              <a:buFont typeface="Wingdings 2" pitchFamily="18" charset="2"/>
              <a:buNone/>
            </a:pPr>
            <a:r>
              <a:rPr lang="es-MX" sz="1400" b="1" dirty="0" smtClean="0">
                <a:solidFill>
                  <a:srgbClr val="663300"/>
                </a:solidFill>
                <a:latin typeface="Calibri" pitchFamily="34" charset="0"/>
              </a:rPr>
              <a:t>	</a:t>
            </a:r>
            <a:endParaRPr lang="es-ES" sz="1400" dirty="0" smtClean="0">
              <a:solidFill>
                <a:srgbClr val="663300"/>
              </a:solidFill>
              <a:latin typeface="Calibri" pitchFamily="34" charset="0"/>
            </a:endParaRPr>
          </a:p>
        </p:txBody>
      </p:sp>
      <p:sp>
        <p:nvSpPr>
          <p:cNvPr id="93186" name="5 Marcador de número de diapositiva"/>
          <p:cNvSpPr>
            <a:spLocks noGrp="1"/>
          </p:cNvSpPr>
          <p:nvPr>
            <p:ph type="sldNum" sz="quarter" idx="12"/>
          </p:nvPr>
        </p:nvSpPr>
        <p:spPr bwMode="auto">
          <a:noFill/>
          <a:ln>
            <a:miter lim="800000"/>
            <a:headEnd/>
            <a:tailEnd/>
          </a:ln>
        </p:spPr>
        <p:txBody>
          <a:bodyPr/>
          <a:lstStyle/>
          <a:p>
            <a:fld id="{795000D8-C1A7-4A5F-939A-C31E61356466}" type="slidenum">
              <a:rPr lang="es-ES" smtClean="0"/>
              <a:pPr/>
              <a:t>82</a:t>
            </a:fld>
            <a:endParaRPr lang="es-ES" smtClean="0"/>
          </a:p>
        </p:txBody>
      </p:sp>
      <p:sp>
        <p:nvSpPr>
          <p:cNvPr id="93188" name="Text Box 3"/>
          <p:cNvSpPr txBox="1">
            <a:spLocks noChangeArrowheads="1"/>
          </p:cNvSpPr>
          <p:nvPr/>
        </p:nvSpPr>
        <p:spPr bwMode="auto">
          <a:xfrm>
            <a:off x="1071563" y="979488"/>
            <a:ext cx="7858125" cy="5878512"/>
          </a:xfrm>
          <a:prstGeom prst="rect">
            <a:avLst/>
          </a:prstGeom>
          <a:noFill/>
          <a:ln w="9525">
            <a:noFill/>
            <a:miter lim="800000"/>
            <a:headEnd/>
            <a:tailEnd/>
          </a:ln>
        </p:spPr>
        <p:txBody>
          <a:bodyPr>
            <a:spAutoFit/>
          </a:bodyPr>
          <a:lstStyle/>
          <a:p>
            <a:pPr algn="just"/>
            <a:r>
              <a:rPr lang="es-MX" sz="1600" b="1" dirty="0">
                <a:latin typeface="Gill Sans MT" pitchFamily="34" charset="0"/>
              </a:rPr>
              <a:t>Registrar en este formato los contratos y convenios que la Entidad o Dependencia, Unidad, Área o Proyecto tenga celebrados con terceros.</a:t>
            </a:r>
          </a:p>
          <a:p>
            <a:pPr algn="just">
              <a:lnSpc>
                <a:spcPct val="50000"/>
              </a:lnSpc>
            </a:pPr>
            <a:endParaRPr lang="es-ES" sz="1600" b="1" dirty="0">
              <a:latin typeface="Gill Sans MT" pitchFamily="34" charset="0"/>
            </a:endParaRPr>
          </a:p>
          <a:p>
            <a:pPr algn="just"/>
            <a:r>
              <a:rPr lang="es-ES" sz="1600" b="1" dirty="0">
                <a:latin typeface="Gill Sans MT" pitchFamily="34" charset="0"/>
              </a:rPr>
              <a:t>En este formato se deberán incluir también los documentos, convenios o contratos sobre los cuales la Universidad tenga registrado ante las autoridades competentes la propiedad intelectual, marca o patente, de algún producto o servicio, relacionando igualmente los que haya celebrado con empresas o particulares para la explotación de los mismos.</a:t>
            </a:r>
          </a:p>
          <a:p>
            <a:pPr algn="just">
              <a:lnSpc>
                <a:spcPct val="50000"/>
              </a:lnSpc>
            </a:pPr>
            <a:endParaRPr lang="es-ES" sz="1600" b="1" dirty="0">
              <a:latin typeface="Gill Sans MT" pitchFamily="34" charset="0"/>
            </a:endParaRPr>
          </a:p>
          <a:p>
            <a:pPr algn="just"/>
            <a:r>
              <a:rPr lang="es-ES" sz="1600" b="1" dirty="0">
                <a:latin typeface="Gill Sans MT" pitchFamily="34" charset="0"/>
              </a:rPr>
              <a:t>TIPO DE CONTRATO O CONVENIO</a:t>
            </a:r>
            <a:r>
              <a:rPr lang="es-ES" sz="1600" dirty="0">
                <a:latin typeface="Gill Sans MT" pitchFamily="34" charset="0"/>
              </a:rPr>
              <a:t>.  Anotar el tipo de contrato celebrado, si se trata de arrendador o arrendatario, si es un convenio, el  tipo o características que lo identifican.</a:t>
            </a:r>
          </a:p>
          <a:p>
            <a:pPr algn="just"/>
            <a:endParaRPr lang="es-ES" sz="800" dirty="0">
              <a:latin typeface="Gill Sans MT" pitchFamily="34" charset="0"/>
            </a:endParaRPr>
          </a:p>
          <a:p>
            <a:pPr algn="just"/>
            <a:r>
              <a:rPr lang="es-MX" sz="1600" b="1" dirty="0">
                <a:latin typeface="Gill Sans MT" pitchFamily="34" charset="0"/>
              </a:rPr>
              <a:t>OBJETO. </a:t>
            </a:r>
            <a:r>
              <a:rPr lang="es-MX" sz="1600" dirty="0">
                <a:latin typeface="Gill Sans MT" pitchFamily="34" charset="0"/>
              </a:rPr>
              <a:t>Anotar la finalidad que persigue o se pretende lograr con la suscripción del acuerdo, contrato o convenio, ejemplo: cooperación académica, colaboración cultural, desarrollo del proyecto, etc.</a:t>
            </a:r>
          </a:p>
          <a:p>
            <a:pPr algn="just">
              <a:lnSpc>
                <a:spcPct val="50000"/>
              </a:lnSpc>
            </a:pPr>
            <a:endParaRPr lang="es-ES" sz="1600" b="1" dirty="0">
              <a:latin typeface="Gill Sans MT" pitchFamily="34" charset="0"/>
            </a:endParaRPr>
          </a:p>
          <a:p>
            <a:pPr algn="just"/>
            <a:r>
              <a:rPr lang="es-ES" sz="1600" b="1" dirty="0">
                <a:latin typeface="Gill Sans MT" pitchFamily="34" charset="0"/>
              </a:rPr>
              <a:t>POR COBRAR O PAGAR</a:t>
            </a:r>
            <a:r>
              <a:rPr lang="es-ES" sz="1600" dirty="0">
                <a:latin typeface="Gill Sans MT" pitchFamily="34" charset="0"/>
              </a:rPr>
              <a:t>. Marcar con una  X  si se trata de contrato por cobrar o pagar.</a:t>
            </a:r>
          </a:p>
          <a:p>
            <a:pPr algn="just">
              <a:lnSpc>
                <a:spcPct val="50000"/>
              </a:lnSpc>
            </a:pPr>
            <a:endParaRPr lang="es-ES" sz="1600" b="1" dirty="0">
              <a:latin typeface="Gill Sans MT" pitchFamily="34" charset="0"/>
            </a:endParaRPr>
          </a:p>
          <a:p>
            <a:pPr algn="just"/>
            <a:r>
              <a:rPr lang="es-ES" sz="1600" b="1" dirty="0">
                <a:latin typeface="Gill Sans MT" pitchFamily="34" charset="0"/>
              </a:rPr>
              <a:t>IMPORTE.</a:t>
            </a:r>
            <a:r>
              <a:rPr lang="es-ES" sz="1600" dirty="0">
                <a:latin typeface="Gill Sans MT" pitchFamily="34" charset="0"/>
              </a:rPr>
              <a:t> Señalar el importe del contrato, de acuerdo a la forma de pago o cobro que se especifique en el mismo.</a:t>
            </a:r>
          </a:p>
          <a:p>
            <a:pPr algn="just">
              <a:lnSpc>
                <a:spcPct val="50000"/>
              </a:lnSpc>
            </a:pPr>
            <a:endParaRPr lang="es-ES" sz="1600" b="1" dirty="0">
              <a:latin typeface="Gill Sans MT" pitchFamily="34" charset="0"/>
            </a:endParaRPr>
          </a:p>
          <a:p>
            <a:pPr algn="just"/>
            <a:r>
              <a:rPr lang="es-ES" sz="1600" b="1" dirty="0">
                <a:latin typeface="Gill Sans MT" pitchFamily="34" charset="0"/>
              </a:rPr>
              <a:t>PERIODO DE VIGENCIA</a:t>
            </a:r>
            <a:r>
              <a:rPr lang="es-ES" sz="1600" dirty="0">
                <a:latin typeface="Gill Sans MT" pitchFamily="34" charset="0"/>
              </a:rPr>
              <a:t>. Indicar el periodo de vigencia del contrato o convenio.</a:t>
            </a:r>
          </a:p>
          <a:p>
            <a:pPr algn="just">
              <a:lnSpc>
                <a:spcPct val="50000"/>
              </a:lnSpc>
            </a:pPr>
            <a:endParaRPr lang="es-ES" sz="1600" b="1" dirty="0">
              <a:latin typeface="Gill Sans MT" pitchFamily="34" charset="0"/>
            </a:endParaRPr>
          </a:p>
          <a:p>
            <a:pPr algn="just"/>
            <a:r>
              <a:rPr lang="es-ES" sz="1600" b="1" dirty="0">
                <a:latin typeface="Gill Sans MT" pitchFamily="34" charset="0"/>
              </a:rPr>
              <a:t>NOMBRE DEL CONTRATANTE, CONTRATADO O CONVENIADO</a:t>
            </a:r>
            <a:r>
              <a:rPr lang="es-ES" sz="1600" dirty="0">
                <a:latin typeface="Gill Sans MT" pitchFamily="34" charset="0"/>
              </a:rPr>
              <a:t>. Escribir el nombre de la persona, Entidad o Dependencia o Institución con quien se establece el contrato o convenio.</a:t>
            </a:r>
          </a:p>
        </p:txBody>
      </p:sp>
    </p:spTree>
  </p:cSld>
  <p:clrMapOvr>
    <a:masterClrMapping/>
  </p:clrMapOvr>
  <p:transition>
    <p:wheel spokes="8"/>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3 Marcador de número de diapositiva"/>
          <p:cNvSpPr>
            <a:spLocks noGrp="1"/>
          </p:cNvSpPr>
          <p:nvPr>
            <p:ph type="sldNum" sz="quarter" idx="12"/>
          </p:nvPr>
        </p:nvSpPr>
        <p:spPr bwMode="auto">
          <a:noFill/>
          <a:ln>
            <a:miter lim="800000"/>
            <a:headEnd/>
            <a:tailEnd/>
          </a:ln>
        </p:spPr>
        <p:txBody>
          <a:bodyPr/>
          <a:lstStyle/>
          <a:p>
            <a:fld id="{F1491D40-59B0-40E6-BF7A-7328222739C7}" type="slidenum">
              <a:rPr lang="es-ES" smtClean="0"/>
              <a:pPr/>
              <a:t>83</a:t>
            </a:fld>
            <a:endParaRPr lang="es-ES" smtClean="0"/>
          </a:p>
        </p:txBody>
      </p:sp>
      <p:pic>
        <p:nvPicPr>
          <p:cNvPr id="94211" name="Picture 4"/>
          <p:cNvPicPr>
            <a:picLocks noChangeAspect="1" noChangeArrowheads="1"/>
          </p:cNvPicPr>
          <p:nvPr/>
        </p:nvPicPr>
        <p:blipFill>
          <a:blip r:embed="rId2" cstate="print"/>
          <a:srcRect/>
          <a:stretch>
            <a:fillRect/>
          </a:stretch>
        </p:blipFill>
        <p:spPr bwMode="auto">
          <a:xfrm>
            <a:off x="1071563" y="652463"/>
            <a:ext cx="8072437" cy="55530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p:cNvSpPr>
          <p:nvPr>
            <p:ph idx="1"/>
          </p:nvPr>
        </p:nvSpPr>
        <p:spPr>
          <a:xfrm>
            <a:off x="1187450" y="404813"/>
            <a:ext cx="7632700" cy="863600"/>
          </a:xfrm>
        </p:spPr>
        <p:txBody>
          <a:bodyPr>
            <a:normAutofit/>
          </a:bodyPr>
          <a:lstStyle/>
          <a:p>
            <a:pPr marL="342900" indent="-342900" algn="ctr" eaLnBrk="1" hangingPunct="1">
              <a:lnSpc>
                <a:spcPct val="80000"/>
              </a:lnSpc>
              <a:buFont typeface="Wingdings 2" pitchFamily="18" charset="2"/>
              <a:buNone/>
            </a:pPr>
            <a:r>
              <a:rPr lang="es-MX" sz="1800" b="1" dirty="0" smtClean="0">
                <a:solidFill>
                  <a:schemeClr val="tx1"/>
                </a:solidFill>
                <a:latin typeface="Calibri" pitchFamily="34" charset="0"/>
              </a:rPr>
              <a:t>FORMATO No. 5.3</a:t>
            </a:r>
          </a:p>
          <a:p>
            <a:pPr marL="342900" indent="-342900" algn="ctr" eaLnBrk="1" hangingPunct="1">
              <a:lnSpc>
                <a:spcPct val="80000"/>
              </a:lnSpc>
              <a:buFont typeface="Wingdings 2" pitchFamily="18" charset="2"/>
              <a:buNone/>
            </a:pPr>
            <a:r>
              <a:rPr lang="es-ES" sz="2000" b="1" u="sng" dirty="0" smtClean="0">
                <a:solidFill>
                  <a:schemeClr val="tx1"/>
                </a:solidFill>
                <a:latin typeface="Calibri" pitchFamily="34" charset="0"/>
              </a:rPr>
              <a:t>MANUALES Y MATERIAL BIBLIOGRÁFICO</a:t>
            </a:r>
            <a:endParaRPr lang="es-MX" sz="2000" b="1" u="sng" dirty="0" smtClean="0">
              <a:solidFill>
                <a:schemeClr val="tx1"/>
              </a:solidFill>
              <a:latin typeface="Calibri" pitchFamily="34" charset="0"/>
            </a:endParaRPr>
          </a:p>
        </p:txBody>
      </p:sp>
      <p:sp>
        <p:nvSpPr>
          <p:cNvPr id="95234" name="5 Marcador de número de diapositiva"/>
          <p:cNvSpPr>
            <a:spLocks noGrp="1"/>
          </p:cNvSpPr>
          <p:nvPr>
            <p:ph type="sldNum" sz="quarter" idx="12"/>
          </p:nvPr>
        </p:nvSpPr>
        <p:spPr bwMode="auto">
          <a:noFill/>
          <a:ln>
            <a:miter lim="800000"/>
            <a:headEnd/>
            <a:tailEnd/>
          </a:ln>
        </p:spPr>
        <p:txBody>
          <a:bodyPr/>
          <a:lstStyle/>
          <a:p>
            <a:fld id="{A0E4FCCA-59F5-42A4-BC7C-363A9D421D36}" type="slidenum">
              <a:rPr lang="es-ES" smtClean="0"/>
              <a:pPr/>
              <a:t>84</a:t>
            </a:fld>
            <a:endParaRPr lang="es-ES" smtClean="0"/>
          </a:p>
        </p:txBody>
      </p:sp>
      <p:sp>
        <p:nvSpPr>
          <p:cNvPr id="95236" name="Text Box 3"/>
          <p:cNvSpPr txBox="1">
            <a:spLocks noChangeArrowheads="1"/>
          </p:cNvSpPr>
          <p:nvPr/>
        </p:nvSpPr>
        <p:spPr bwMode="auto">
          <a:xfrm>
            <a:off x="1187450" y="1294836"/>
            <a:ext cx="7632700" cy="5016758"/>
          </a:xfrm>
          <a:prstGeom prst="rect">
            <a:avLst/>
          </a:prstGeom>
          <a:noFill/>
          <a:ln w="9525">
            <a:noFill/>
            <a:miter lim="800000"/>
            <a:headEnd/>
            <a:tailEnd/>
          </a:ln>
        </p:spPr>
        <p:txBody>
          <a:bodyPr>
            <a:spAutoFit/>
          </a:bodyPr>
          <a:lstStyle/>
          <a:p>
            <a:pPr algn="just"/>
            <a:r>
              <a:rPr lang="es-ES" sz="1600" b="1" dirty="0">
                <a:latin typeface="Gill Sans MT" pitchFamily="34" charset="0"/>
              </a:rPr>
              <a:t>En este formato concentrará toda la información relativa a los manuales y material bibliográfico con que cuenta la Entidad o Dependencia, Unidad, Área o Proyecto, relacionándolos por orden de acuerdo a su tipo.</a:t>
            </a:r>
          </a:p>
          <a:p>
            <a:pPr algn="just"/>
            <a:endParaRPr lang="es-ES" sz="800" b="1" dirty="0">
              <a:latin typeface="Gill Sans MT" pitchFamily="34" charset="0"/>
            </a:endParaRPr>
          </a:p>
          <a:p>
            <a:pPr algn="just"/>
            <a:r>
              <a:rPr lang="es-ES" sz="1600" b="1" dirty="0">
                <a:latin typeface="Gill Sans MT" pitchFamily="34" charset="0"/>
              </a:rPr>
              <a:t>De </a:t>
            </a:r>
            <a:r>
              <a:rPr lang="es-ES" sz="1600" b="1" dirty="0" smtClean="0">
                <a:latin typeface="Gill Sans MT" pitchFamily="34" charset="0"/>
              </a:rPr>
              <a:t>igual manera se </a:t>
            </a:r>
            <a:r>
              <a:rPr lang="es-ES" sz="1600" b="1" dirty="0">
                <a:latin typeface="Gill Sans MT" pitchFamily="34" charset="0"/>
              </a:rPr>
              <a:t>incluirá el inventario del material bibliográfico con que cuenten las bibliotecas de la Entidad o Dependencia.</a:t>
            </a:r>
          </a:p>
          <a:p>
            <a:pPr algn="just"/>
            <a:endParaRPr lang="es-ES" sz="800" b="1" dirty="0">
              <a:latin typeface="Gill Sans MT" pitchFamily="34" charset="0"/>
            </a:endParaRPr>
          </a:p>
          <a:p>
            <a:pPr algn="just"/>
            <a:r>
              <a:rPr lang="es-ES" sz="1600" b="1" dirty="0">
                <a:latin typeface="Gill Sans MT" pitchFamily="34" charset="0"/>
              </a:rPr>
              <a:t>Si la Entidad o Dependencia cuenta con archivos electrónicos para el control de estos bienes, se podrá </a:t>
            </a:r>
            <a:r>
              <a:rPr lang="es-ES" sz="1600" b="1" dirty="0" smtClean="0">
                <a:latin typeface="Gill Sans MT" pitchFamily="34" charset="0"/>
              </a:rPr>
              <a:t>adjuntar al Acta un CD,  con el </a:t>
            </a:r>
            <a:r>
              <a:rPr lang="es-ES" sz="1600" b="1" dirty="0">
                <a:latin typeface="Gill Sans MT" pitchFamily="34" charset="0"/>
              </a:rPr>
              <a:t>reporte actualizado de las existencias, anotando en el formato el nombre del sistema y de los archivos, indicando en cuales máquinas computadoras se encuentran </a:t>
            </a:r>
            <a:r>
              <a:rPr lang="es-ES" sz="1600" b="1" dirty="0" smtClean="0">
                <a:latin typeface="Gill Sans MT" pitchFamily="34" charset="0"/>
              </a:rPr>
              <a:t>instalados y </a:t>
            </a:r>
            <a:r>
              <a:rPr lang="es-ES" sz="1600" b="1" dirty="0">
                <a:latin typeface="Gill Sans MT" pitchFamily="34" charset="0"/>
              </a:rPr>
              <a:t>la ubicación de las </a:t>
            </a:r>
            <a:r>
              <a:rPr lang="es-ES" sz="1600" b="1" dirty="0" smtClean="0">
                <a:latin typeface="Gill Sans MT" pitchFamily="34" charset="0"/>
              </a:rPr>
              <a:t>mismas.</a:t>
            </a:r>
            <a:endParaRPr lang="es-ES" sz="1600" b="1" dirty="0">
              <a:latin typeface="Gill Sans MT" pitchFamily="34" charset="0"/>
            </a:endParaRPr>
          </a:p>
          <a:p>
            <a:pPr algn="just"/>
            <a:endParaRPr lang="es-ES" sz="800" b="1" dirty="0">
              <a:latin typeface="Gill Sans MT" pitchFamily="34" charset="0"/>
            </a:endParaRPr>
          </a:p>
          <a:p>
            <a:pPr algn="just"/>
            <a:r>
              <a:rPr lang="es-ES" sz="1600" b="1" dirty="0">
                <a:latin typeface="Gill Sans MT" pitchFamily="34" charset="0"/>
              </a:rPr>
              <a:t>CANTIDAD. </a:t>
            </a:r>
            <a:r>
              <a:rPr lang="es-ES" sz="1600" dirty="0">
                <a:latin typeface="Gill Sans MT" pitchFamily="34" charset="0"/>
              </a:rPr>
              <a:t>Anotar el número de volúmenes o documentos de cada tipo.</a:t>
            </a:r>
          </a:p>
          <a:p>
            <a:pPr algn="just"/>
            <a:endParaRPr lang="es-ES" sz="800" b="1" dirty="0">
              <a:latin typeface="Gill Sans MT" pitchFamily="34" charset="0"/>
            </a:endParaRPr>
          </a:p>
          <a:p>
            <a:pPr algn="just"/>
            <a:r>
              <a:rPr lang="es-ES" sz="1600" b="1" dirty="0">
                <a:latin typeface="Gill Sans MT" pitchFamily="34" charset="0"/>
              </a:rPr>
              <a:t>DESCRIPCIÓN. </a:t>
            </a:r>
            <a:r>
              <a:rPr lang="es-ES" sz="1600" dirty="0">
                <a:latin typeface="Gill Sans MT" pitchFamily="34" charset="0"/>
              </a:rPr>
              <a:t>Describir </a:t>
            </a:r>
            <a:r>
              <a:rPr lang="es-ES" sz="1600" dirty="0" smtClean="0">
                <a:latin typeface="Gill Sans MT" pitchFamily="34" charset="0"/>
              </a:rPr>
              <a:t>el nombre o concepto </a:t>
            </a:r>
            <a:r>
              <a:rPr lang="es-ES" sz="1600" dirty="0">
                <a:latin typeface="Gill Sans MT" pitchFamily="34" charset="0"/>
              </a:rPr>
              <a:t>del volumen, documento o material respectivo.</a:t>
            </a:r>
          </a:p>
          <a:p>
            <a:pPr algn="just"/>
            <a:endParaRPr lang="es-ES" sz="800" dirty="0">
              <a:latin typeface="Gill Sans MT" pitchFamily="34" charset="0"/>
            </a:endParaRPr>
          </a:p>
          <a:p>
            <a:pPr algn="just"/>
            <a:r>
              <a:rPr lang="es-MX" sz="1600" b="1" dirty="0">
                <a:latin typeface="Gill Sans MT" pitchFamily="34" charset="0"/>
              </a:rPr>
              <a:t>UBICACIÓN FÍSICA. </a:t>
            </a:r>
            <a:r>
              <a:rPr lang="es-MX" sz="1600" dirty="0">
                <a:latin typeface="Gill Sans MT" pitchFamily="34" charset="0"/>
              </a:rPr>
              <a:t>Indicar el lugar en donde se localiza o se encuentra físicamente los manuales, volúmenes y/o materiales.</a:t>
            </a:r>
          </a:p>
          <a:p>
            <a:pPr algn="just"/>
            <a:endParaRPr lang="es-ES" sz="800" b="1" dirty="0">
              <a:latin typeface="Gill Sans MT" pitchFamily="34" charset="0"/>
            </a:endParaRPr>
          </a:p>
          <a:p>
            <a:pPr algn="just"/>
            <a:r>
              <a:rPr lang="es-ES" sz="1600" b="1" dirty="0">
                <a:latin typeface="Gill Sans MT" pitchFamily="34" charset="0"/>
              </a:rPr>
              <a:t>NOMBRE DEL DEPOSITARIO O RESGUARDANTE. </a:t>
            </a:r>
            <a:r>
              <a:rPr lang="es-ES" sz="1600" dirty="0">
                <a:latin typeface="Gill Sans MT" pitchFamily="34" charset="0"/>
              </a:rPr>
              <a:t>Señalar el nombre y cargo de la persona responsable de la custodia de los volúmenes y/o materiales.</a:t>
            </a:r>
          </a:p>
        </p:txBody>
      </p:sp>
    </p:spTree>
  </p:cSld>
  <p:clrMapOvr>
    <a:masterClrMapping/>
  </p:clrMapOvr>
  <p:transition>
    <p:wheel spokes="8"/>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5 Marcador de número de diapositiva"/>
          <p:cNvSpPr>
            <a:spLocks noGrp="1"/>
          </p:cNvSpPr>
          <p:nvPr>
            <p:ph type="sldNum" sz="quarter" idx="12"/>
          </p:nvPr>
        </p:nvSpPr>
        <p:spPr bwMode="auto">
          <a:noFill/>
          <a:ln>
            <a:miter lim="800000"/>
            <a:headEnd/>
            <a:tailEnd/>
          </a:ln>
        </p:spPr>
        <p:txBody>
          <a:bodyPr/>
          <a:lstStyle/>
          <a:p>
            <a:fld id="{C4D054BE-B4D8-4C55-93F4-ADB862B711BA}" type="slidenum">
              <a:rPr lang="es-ES" smtClean="0"/>
              <a:pPr/>
              <a:t>85</a:t>
            </a:fld>
            <a:endParaRPr lang="es-ES" smtClean="0"/>
          </a:p>
        </p:txBody>
      </p:sp>
      <p:pic>
        <p:nvPicPr>
          <p:cNvPr id="96259" name="Picture 4"/>
          <p:cNvPicPr>
            <a:picLocks noChangeAspect="1" noChangeArrowheads="1"/>
          </p:cNvPicPr>
          <p:nvPr/>
        </p:nvPicPr>
        <p:blipFill>
          <a:blip r:embed="rId2" cstate="print"/>
          <a:srcRect/>
          <a:stretch>
            <a:fillRect/>
          </a:stretch>
        </p:blipFill>
        <p:spPr bwMode="auto">
          <a:xfrm>
            <a:off x="1143000" y="728663"/>
            <a:ext cx="8001000" cy="54006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p:cNvSpPr>
          <p:nvPr>
            <p:ph idx="1"/>
          </p:nvPr>
        </p:nvSpPr>
        <p:spPr>
          <a:xfrm>
            <a:off x="2051720" y="404813"/>
            <a:ext cx="5904656" cy="863600"/>
          </a:xfrm>
        </p:spPr>
        <p:txBody>
          <a:bodyPr>
            <a:normAutofit/>
          </a:bodyPr>
          <a:lstStyle/>
          <a:p>
            <a:pPr marL="342900" indent="-342900" algn="ctr" eaLnBrk="1" hangingPunct="1">
              <a:lnSpc>
                <a:spcPct val="80000"/>
              </a:lnSpc>
              <a:buFont typeface="Wingdings 2" pitchFamily="18" charset="2"/>
              <a:buNone/>
            </a:pPr>
            <a:r>
              <a:rPr lang="es-MX" sz="1600" b="1" dirty="0" smtClean="0">
                <a:solidFill>
                  <a:schemeClr val="tx1"/>
                </a:solidFill>
                <a:latin typeface="Calibri" pitchFamily="34" charset="0"/>
              </a:rPr>
              <a:t>FORMATO No. 5.4</a:t>
            </a:r>
          </a:p>
          <a:p>
            <a:pPr marL="342900" indent="-342900" algn="ctr" eaLnBrk="1" hangingPunct="1">
              <a:lnSpc>
                <a:spcPct val="80000"/>
              </a:lnSpc>
              <a:buFont typeface="Wingdings 2" pitchFamily="18" charset="2"/>
              <a:buNone/>
            </a:pPr>
            <a:r>
              <a:rPr lang="es-ES" sz="1800" b="1" u="sng" dirty="0" smtClean="0">
                <a:solidFill>
                  <a:schemeClr val="tx1"/>
                </a:solidFill>
                <a:latin typeface="Calibri" pitchFamily="34" charset="0"/>
              </a:rPr>
              <a:t>MATERIAL VIDEOGRÁFICO Y CINEMATOGRÁFICO</a:t>
            </a:r>
            <a:endParaRPr lang="es-MX" sz="1800" b="1" u="sng" dirty="0" smtClean="0">
              <a:solidFill>
                <a:schemeClr val="tx1"/>
              </a:solidFill>
              <a:latin typeface="Calibri" pitchFamily="34" charset="0"/>
            </a:endParaRPr>
          </a:p>
        </p:txBody>
      </p:sp>
      <p:sp>
        <p:nvSpPr>
          <p:cNvPr id="97282" name="5 Marcador de número de diapositiva"/>
          <p:cNvSpPr>
            <a:spLocks noGrp="1"/>
          </p:cNvSpPr>
          <p:nvPr>
            <p:ph type="sldNum" sz="quarter" idx="12"/>
          </p:nvPr>
        </p:nvSpPr>
        <p:spPr bwMode="auto">
          <a:noFill/>
          <a:ln>
            <a:miter lim="800000"/>
            <a:headEnd/>
            <a:tailEnd/>
          </a:ln>
        </p:spPr>
        <p:txBody>
          <a:bodyPr/>
          <a:lstStyle/>
          <a:p>
            <a:fld id="{F4FB3B82-EFDB-4C6E-B563-406599CA5765}" type="slidenum">
              <a:rPr lang="es-ES" smtClean="0"/>
              <a:pPr/>
              <a:t>86</a:t>
            </a:fld>
            <a:endParaRPr lang="es-ES" smtClean="0"/>
          </a:p>
        </p:txBody>
      </p:sp>
      <p:sp>
        <p:nvSpPr>
          <p:cNvPr id="97284" name="Text Box 3"/>
          <p:cNvSpPr txBox="1">
            <a:spLocks noChangeArrowheads="1"/>
          </p:cNvSpPr>
          <p:nvPr/>
        </p:nvSpPr>
        <p:spPr bwMode="auto">
          <a:xfrm>
            <a:off x="1331641" y="1556792"/>
            <a:ext cx="7200800" cy="5016758"/>
          </a:xfrm>
          <a:prstGeom prst="rect">
            <a:avLst/>
          </a:prstGeom>
          <a:noFill/>
          <a:ln w="9525">
            <a:noFill/>
            <a:miter lim="800000"/>
            <a:headEnd/>
            <a:tailEnd/>
          </a:ln>
        </p:spPr>
        <p:txBody>
          <a:bodyPr wrap="square">
            <a:spAutoFit/>
          </a:bodyPr>
          <a:lstStyle/>
          <a:p>
            <a:pPr algn="just"/>
            <a:r>
              <a:rPr lang="es-ES" sz="1600" b="1" dirty="0">
                <a:latin typeface="Gill Sans MT" pitchFamily="34" charset="0"/>
              </a:rPr>
              <a:t>En este formato concentrará toda la información relativa a los materiales videográficos y cinematográficos con que cuenta la Entidad o Dependencia, Unidad, Área o Proyecto, relacionándolos por orden de acuerdo a su tipo.</a:t>
            </a:r>
          </a:p>
          <a:p>
            <a:pPr algn="just"/>
            <a:endParaRPr lang="es-ES" sz="1600" b="1" dirty="0">
              <a:latin typeface="Gill Sans MT" pitchFamily="34" charset="0"/>
            </a:endParaRPr>
          </a:p>
          <a:p>
            <a:pPr algn="just"/>
            <a:r>
              <a:rPr lang="es-ES" sz="1600" b="1" dirty="0">
                <a:latin typeface="Gill Sans MT" pitchFamily="34" charset="0"/>
              </a:rPr>
              <a:t>Si la Entidad o Dependencia cuenta con archivos electrónicos para el control de estos bienes, se podrá </a:t>
            </a:r>
            <a:r>
              <a:rPr lang="es-ES" sz="1600" b="1" dirty="0" smtClean="0">
                <a:latin typeface="Gill Sans MT" pitchFamily="34" charset="0"/>
              </a:rPr>
              <a:t>adjuntar al Acta un CD con el </a:t>
            </a:r>
            <a:r>
              <a:rPr lang="es-ES" sz="1600" b="1" dirty="0">
                <a:latin typeface="Gill Sans MT" pitchFamily="34" charset="0"/>
              </a:rPr>
              <a:t>reporte actualizado de las existencias, anotando en el formato el nombre del sistema y de los archivos, indicando en cuales máquinas computadoras se encuentran instalados, la ubicación de las </a:t>
            </a:r>
            <a:r>
              <a:rPr lang="es-ES" sz="1600" b="1" dirty="0" smtClean="0">
                <a:latin typeface="Gill Sans MT" pitchFamily="34" charset="0"/>
              </a:rPr>
              <a:t>mismas.</a:t>
            </a:r>
            <a:endParaRPr lang="es-ES" sz="1600" b="1" dirty="0">
              <a:latin typeface="Gill Sans MT" pitchFamily="34" charset="0"/>
            </a:endParaRPr>
          </a:p>
          <a:p>
            <a:pPr algn="just"/>
            <a:endParaRPr lang="es-ES" sz="1600" b="1" dirty="0">
              <a:latin typeface="Gill Sans MT" pitchFamily="34" charset="0"/>
            </a:endParaRPr>
          </a:p>
          <a:p>
            <a:pPr algn="just"/>
            <a:r>
              <a:rPr lang="es-ES" sz="1600" b="1" dirty="0">
                <a:latin typeface="Gill Sans MT" pitchFamily="34" charset="0"/>
              </a:rPr>
              <a:t>CANTIDAD. </a:t>
            </a:r>
            <a:r>
              <a:rPr lang="es-ES" sz="1600" dirty="0">
                <a:latin typeface="Gill Sans MT" pitchFamily="34" charset="0"/>
              </a:rPr>
              <a:t>Anotar el número de materiales  de cada tipo.</a:t>
            </a:r>
          </a:p>
          <a:p>
            <a:pPr algn="just"/>
            <a:endParaRPr lang="es-ES" sz="1600" b="1" dirty="0">
              <a:latin typeface="Gill Sans MT" pitchFamily="34" charset="0"/>
            </a:endParaRPr>
          </a:p>
          <a:p>
            <a:pPr algn="just"/>
            <a:r>
              <a:rPr lang="es-ES" sz="1600" b="1" dirty="0">
                <a:latin typeface="Gill Sans MT" pitchFamily="34" charset="0"/>
              </a:rPr>
              <a:t>DESCRIPCIÓN. </a:t>
            </a:r>
            <a:r>
              <a:rPr lang="es-ES" sz="1600" dirty="0">
                <a:latin typeface="Gill Sans MT" pitchFamily="34" charset="0"/>
              </a:rPr>
              <a:t>Describir con claridad el contenido de los materiales</a:t>
            </a:r>
            <a:r>
              <a:rPr lang="es-ES" sz="1600" dirty="0" smtClean="0">
                <a:latin typeface="Gill Sans MT" pitchFamily="34" charset="0"/>
              </a:rPr>
              <a:t>.</a:t>
            </a:r>
          </a:p>
          <a:p>
            <a:pPr algn="just"/>
            <a:endParaRPr lang="es-ES" sz="1600" dirty="0">
              <a:latin typeface="Gill Sans MT" pitchFamily="34" charset="0"/>
            </a:endParaRPr>
          </a:p>
          <a:p>
            <a:pPr algn="just"/>
            <a:r>
              <a:rPr lang="es-ES" sz="1600" b="1" dirty="0" smtClean="0">
                <a:latin typeface="Gill Sans MT" pitchFamily="34" charset="0"/>
              </a:rPr>
              <a:t>UBICACIÓN FISICA. </a:t>
            </a:r>
            <a:r>
              <a:rPr lang="es-MX" sz="1600" dirty="0">
                <a:latin typeface="Gill Sans MT" pitchFamily="34" charset="0"/>
              </a:rPr>
              <a:t>Indicar el lugar en donde se localiza o se encuentra físicamente los </a:t>
            </a:r>
            <a:r>
              <a:rPr lang="es-MX" sz="1600" dirty="0" smtClean="0">
                <a:latin typeface="Gill Sans MT" pitchFamily="34" charset="0"/>
              </a:rPr>
              <a:t>materiales Videográficos y Cinematográficos.</a:t>
            </a:r>
            <a:endParaRPr lang="es-MX" sz="1600" dirty="0">
              <a:latin typeface="Gill Sans MT" pitchFamily="34" charset="0"/>
            </a:endParaRPr>
          </a:p>
          <a:p>
            <a:pPr algn="just"/>
            <a:endParaRPr lang="es-ES" sz="1600" b="1" dirty="0">
              <a:latin typeface="Gill Sans MT" pitchFamily="34" charset="0"/>
            </a:endParaRPr>
          </a:p>
          <a:p>
            <a:pPr algn="just"/>
            <a:r>
              <a:rPr lang="es-ES" sz="1600" b="1" dirty="0">
                <a:latin typeface="Gill Sans MT" pitchFamily="34" charset="0"/>
              </a:rPr>
              <a:t>NOMBRE DEL </a:t>
            </a:r>
            <a:r>
              <a:rPr lang="es-ES" sz="1600" b="1" dirty="0" smtClean="0">
                <a:latin typeface="Gill Sans MT" pitchFamily="34" charset="0"/>
              </a:rPr>
              <a:t>RESPONSABLE </a:t>
            </a:r>
            <a:r>
              <a:rPr lang="es-ES" sz="1600" b="1" dirty="0">
                <a:latin typeface="Gill Sans MT" pitchFamily="34" charset="0"/>
              </a:rPr>
              <a:t>O RESGUARDANTE</a:t>
            </a:r>
            <a:r>
              <a:rPr lang="es-ES" sz="1600" dirty="0">
                <a:latin typeface="Gill Sans MT" pitchFamily="34" charset="0"/>
              </a:rPr>
              <a:t>. Señalar el nombre y cargo de la persona responsable de la custodia de los materiales.</a:t>
            </a:r>
          </a:p>
        </p:txBody>
      </p:sp>
    </p:spTree>
  </p:cSld>
  <p:clrMapOvr>
    <a:masterClrMapping/>
  </p:clrMapOvr>
  <p:transition>
    <p:wheel spokes="8"/>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5 Marcador de número de diapositiva"/>
          <p:cNvSpPr>
            <a:spLocks noGrp="1"/>
          </p:cNvSpPr>
          <p:nvPr>
            <p:ph type="sldNum" sz="quarter" idx="12"/>
          </p:nvPr>
        </p:nvSpPr>
        <p:spPr bwMode="auto">
          <a:noFill/>
          <a:ln>
            <a:miter lim="800000"/>
            <a:headEnd/>
            <a:tailEnd/>
          </a:ln>
        </p:spPr>
        <p:txBody>
          <a:bodyPr/>
          <a:lstStyle/>
          <a:p>
            <a:fld id="{CE422B79-E9FB-4D26-9378-50D9F9817BD7}" type="slidenum">
              <a:rPr lang="es-ES" smtClean="0"/>
              <a:pPr/>
              <a:t>87</a:t>
            </a:fld>
            <a:endParaRPr lang="es-ES" smtClean="0"/>
          </a:p>
        </p:txBody>
      </p:sp>
      <p:pic>
        <p:nvPicPr>
          <p:cNvPr id="98307" name="Picture 4"/>
          <p:cNvPicPr>
            <a:picLocks noChangeAspect="1" noChangeArrowheads="1"/>
          </p:cNvPicPr>
          <p:nvPr/>
        </p:nvPicPr>
        <p:blipFill>
          <a:blip r:embed="rId2" cstate="print"/>
          <a:srcRect/>
          <a:stretch>
            <a:fillRect/>
          </a:stretch>
        </p:blipFill>
        <p:spPr bwMode="auto">
          <a:xfrm>
            <a:off x="1000125" y="590550"/>
            <a:ext cx="8143875" cy="56769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p:cNvSpPr>
          <p:nvPr>
            <p:ph idx="1"/>
          </p:nvPr>
        </p:nvSpPr>
        <p:spPr>
          <a:xfrm>
            <a:off x="1619672" y="476672"/>
            <a:ext cx="6912768" cy="666328"/>
          </a:xfrm>
        </p:spPr>
        <p:txBody>
          <a:bodyPr>
            <a:noAutofit/>
          </a:bodyPr>
          <a:lstStyle/>
          <a:p>
            <a:pPr marL="342900" indent="-342900" algn="ctr" eaLnBrk="1" hangingPunct="1">
              <a:lnSpc>
                <a:spcPct val="80000"/>
              </a:lnSpc>
              <a:buFont typeface="Wingdings 2" pitchFamily="18" charset="2"/>
              <a:buNone/>
            </a:pPr>
            <a:r>
              <a:rPr lang="es-MX" sz="1800" b="1" dirty="0" smtClean="0">
                <a:solidFill>
                  <a:schemeClr val="tx1"/>
                </a:solidFill>
                <a:latin typeface="Calibri" pitchFamily="34" charset="0"/>
              </a:rPr>
              <a:t>FORMATO No. 5.5</a:t>
            </a:r>
          </a:p>
          <a:p>
            <a:pPr marL="342900" indent="-342900" algn="ctr" eaLnBrk="1" hangingPunct="1">
              <a:lnSpc>
                <a:spcPct val="80000"/>
              </a:lnSpc>
              <a:buFont typeface="Wingdings 2" pitchFamily="18" charset="2"/>
              <a:buNone/>
            </a:pPr>
            <a:r>
              <a:rPr lang="es-ES" sz="2000" b="1" u="sng" dirty="0" smtClean="0">
                <a:solidFill>
                  <a:schemeClr val="tx1"/>
                </a:solidFill>
                <a:latin typeface="Calibri" pitchFamily="34" charset="0"/>
              </a:rPr>
              <a:t>SOFTWARE Y BASES DE DATOS</a:t>
            </a:r>
            <a:endParaRPr lang="es-MX" sz="2000" b="1" u="sng" dirty="0" smtClean="0">
              <a:solidFill>
                <a:schemeClr val="tx1"/>
              </a:solidFill>
              <a:latin typeface="Calibri" pitchFamily="34" charset="0"/>
            </a:endParaRPr>
          </a:p>
        </p:txBody>
      </p:sp>
      <p:sp>
        <p:nvSpPr>
          <p:cNvPr id="99330" name="5 Marcador de número de diapositiva"/>
          <p:cNvSpPr>
            <a:spLocks noGrp="1"/>
          </p:cNvSpPr>
          <p:nvPr>
            <p:ph type="sldNum" sz="quarter" idx="12"/>
          </p:nvPr>
        </p:nvSpPr>
        <p:spPr bwMode="auto">
          <a:noFill/>
          <a:ln>
            <a:miter lim="800000"/>
            <a:headEnd/>
            <a:tailEnd/>
          </a:ln>
        </p:spPr>
        <p:txBody>
          <a:bodyPr/>
          <a:lstStyle/>
          <a:p>
            <a:fld id="{60DE61A5-3ABA-4395-B65C-2AF3D3EE623A}" type="slidenum">
              <a:rPr lang="es-ES" smtClean="0"/>
              <a:pPr/>
              <a:t>88</a:t>
            </a:fld>
            <a:endParaRPr lang="es-ES" smtClean="0"/>
          </a:p>
        </p:txBody>
      </p:sp>
      <p:sp>
        <p:nvSpPr>
          <p:cNvPr id="99332" name="Text Box 3"/>
          <p:cNvSpPr txBox="1">
            <a:spLocks noChangeArrowheads="1"/>
          </p:cNvSpPr>
          <p:nvPr/>
        </p:nvSpPr>
        <p:spPr bwMode="auto">
          <a:xfrm>
            <a:off x="1071563" y="1327150"/>
            <a:ext cx="7604893" cy="5315301"/>
          </a:xfrm>
          <a:prstGeom prst="rect">
            <a:avLst/>
          </a:prstGeom>
          <a:noFill/>
          <a:ln w="9525">
            <a:noFill/>
            <a:miter lim="800000"/>
            <a:headEnd/>
            <a:tailEnd/>
          </a:ln>
        </p:spPr>
        <p:txBody>
          <a:bodyPr wrap="square">
            <a:spAutoFit/>
          </a:bodyPr>
          <a:lstStyle/>
          <a:p>
            <a:pPr algn="just"/>
            <a:r>
              <a:rPr lang="es-ES" sz="1400" b="1" dirty="0">
                <a:latin typeface="Gill Sans MT" pitchFamily="34" charset="0"/>
              </a:rPr>
              <a:t>Este formato deberá ser llenado por todas las Áreas, Escuelas, Unidades, Departamentos, Empresas Universitarias, Divisiones, Coordinaciones, Secretarías o equivalentes de la Entidad o Dependencia, a excepción de la Coordinación General de Tecnologías de Información, las  Coordinaciones de Tecnologías para el Aprendizaje, Coordinaciones de Computo e Informática, Unidades de Tecnologías de Información o equivalentes, quienes llenarán los formatos 5.5A y 5.5B. </a:t>
            </a:r>
          </a:p>
          <a:p>
            <a:pPr algn="just">
              <a:lnSpc>
                <a:spcPct val="30000"/>
              </a:lnSpc>
            </a:pPr>
            <a:endParaRPr lang="es-ES" sz="1400" b="1" dirty="0">
              <a:latin typeface="Gill Sans MT" pitchFamily="34" charset="0"/>
            </a:endParaRPr>
          </a:p>
          <a:p>
            <a:pPr algn="just">
              <a:lnSpc>
                <a:spcPct val="30000"/>
              </a:lnSpc>
            </a:pPr>
            <a:endParaRPr lang="es-ES" sz="1400" dirty="0">
              <a:latin typeface="Gill Sans MT" pitchFamily="34" charset="0"/>
            </a:endParaRPr>
          </a:p>
          <a:p>
            <a:pPr algn="just"/>
            <a:r>
              <a:rPr lang="es-ES" sz="1400" dirty="0">
                <a:latin typeface="Gill Sans MT" pitchFamily="34" charset="0"/>
              </a:rPr>
              <a:t>El software corresponde a los programas de aplicación y los sistemas operativos de cómputo, que pueden ser tanto los desarrollados por personal de la propia Entidad o Dependencia como los adquiridos con una empresa particular.</a:t>
            </a:r>
          </a:p>
          <a:p>
            <a:pPr algn="just">
              <a:lnSpc>
                <a:spcPct val="30000"/>
              </a:lnSpc>
            </a:pPr>
            <a:endParaRPr lang="es-ES" sz="1400" dirty="0">
              <a:latin typeface="Gill Sans MT" pitchFamily="34" charset="0"/>
            </a:endParaRPr>
          </a:p>
          <a:p>
            <a:pPr algn="just"/>
            <a:r>
              <a:rPr lang="es-ES" sz="1400" dirty="0">
                <a:latin typeface="Gill Sans MT" pitchFamily="34" charset="0"/>
              </a:rPr>
              <a:t>Las bases de datos son un conjunto de información organizada y relacionada entre sí, que se encuentra agrupada </a:t>
            </a:r>
            <a:r>
              <a:rPr lang="es-ES" sz="1400" dirty="0" smtClean="0">
                <a:latin typeface="Gill Sans MT" pitchFamily="34" charset="0"/>
              </a:rPr>
              <a:t>o </a:t>
            </a:r>
            <a:r>
              <a:rPr lang="es-ES" sz="1400" dirty="0">
                <a:latin typeface="Gill Sans MT" pitchFamily="34" charset="0"/>
              </a:rPr>
              <a:t>estructurada para ser procesada directamente por los usuarios y generar reportes específicos.</a:t>
            </a:r>
          </a:p>
          <a:p>
            <a:pPr algn="just">
              <a:lnSpc>
                <a:spcPct val="30000"/>
              </a:lnSpc>
            </a:pPr>
            <a:r>
              <a:rPr lang="es-ES" sz="1400" dirty="0">
                <a:latin typeface="Gill Sans MT" pitchFamily="34" charset="0"/>
              </a:rPr>
              <a:t> </a:t>
            </a:r>
          </a:p>
          <a:p>
            <a:pPr algn="just"/>
            <a:endParaRPr lang="es-ES" sz="1400" dirty="0">
              <a:latin typeface="Gill Sans MT" pitchFamily="34" charset="0"/>
            </a:endParaRPr>
          </a:p>
          <a:p>
            <a:pPr algn="just"/>
            <a:r>
              <a:rPr lang="es-ES" sz="1400" dirty="0">
                <a:latin typeface="Gill Sans MT" pitchFamily="34" charset="0"/>
              </a:rPr>
              <a:t>Si la Entidad o Dependencia cuenta con archivos electrónicos para el control de esta información, se podrá adjuntar </a:t>
            </a:r>
            <a:r>
              <a:rPr lang="es-ES" sz="1400" dirty="0" smtClean="0">
                <a:latin typeface="Gill Sans MT" pitchFamily="34" charset="0"/>
              </a:rPr>
              <a:t>al Acta una </a:t>
            </a:r>
            <a:r>
              <a:rPr lang="es-ES" sz="1400" dirty="0">
                <a:latin typeface="Gill Sans MT" pitchFamily="34" charset="0"/>
              </a:rPr>
              <a:t>impresión del reporte actualizado del inventario existente, anotando en el formato los datos requeridos para complementar la información.</a:t>
            </a:r>
            <a:endParaRPr lang="es-MX" sz="1400" dirty="0">
              <a:latin typeface="Gill Sans MT" pitchFamily="34" charset="0"/>
            </a:endParaRPr>
          </a:p>
          <a:p>
            <a:pPr algn="just"/>
            <a:endParaRPr lang="es-ES" sz="800" dirty="0">
              <a:latin typeface="Gill Sans MT" pitchFamily="34" charset="0"/>
            </a:endParaRPr>
          </a:p>
          <a:p>
            <a:pPr algn="just"/>
            <a:endParaRPr lang="es-ES" sz="800" dirty="0">
              <a:latin typeface="Gill Sans MT" pitchFamily="34" charset="0"/>
            </a:endParaRPr>
          </a:p>
          <a:p>
            <a:pPr algn="just"/>
            <a:r>
              <a:rPr lang="es-ES" sz="1400" b="1" dirty="0">
                <a:latin typeface="Gill Sans MT" pitchFamily="34" charset="0"/>
              </a:rPr>
              <a:t>NOMBRE DEL SOFTWARE O BASE DE DATOS. </a:t>
            </a:r>
            <a:r>
              <a:rPr lang="es-ES" sz="1400" dirty="0">
                <a:latin typeface="Gill Sans MT" pitchFamily="34" charset="0"/>
              </a:rPr>
              <a:t>Anotar el nombre del software o la base de datos, tal como se denomina por el proveedor o su desarrollador o como se encuentra registrado en la maquina computadora donde se opera.</a:t>
            </a:r>
          </a:p>
          <a:p>
            <a:pPr algn="just">
              <a:lnSpc>
                <a:spcPct val="30000"/>
              </a:lnSpc>
            </a:pPr>
            <a:endParaRPr lang="es-ES" sz="1400" dirty="0">
              <a:latin typeface="Gill Sans MT" pitchFamily="34" charset="0"/>
            </a:endParaRPr>
          </a:p>
          <a:p>
            <a:pPr algn="just">
              <a:lnSpc>
                <a:spcPct val="30000"/>
              </a:lnSpc>
            </a:pPr>
            <a:endParaRPr lang="es-ES" sz="1400" b="1" dirty="0">
              <a:latin typeface="Gill Sans MT" pitchFamily="34" charset="0"/>
            </a:endParaRPr>
          </a:p>
          <a:p>
            <a:pPr algn="just"/>
            <a:r>
              <a:rPr lang="es-ES" sz="1400" b="1" dirty="0">
                <a:latin typeface="Gill Sans MT" pitchFamily="34" charset="0"/>
              </a:rPr>
              <a:t>FUNCIÓN PRINCIPAL. </a:t>
            </a:r>
            <a:r>
              <a:rPr lang="es-ES" sz="1400" dirty="0">
                <a:latin typeface="Gill Sans MT" pitchFamily="34" charset="0"/>
              </a:rPr>
              <a:t>Describir la función principal que se logra con la aplicación del software o la base de datos. </a:t>
            </a:r>
          </a:p>
          <a:p>
            <a:pPr algn="just">
              <a:lnSpc>
                <a:spcPct val="30000"/>
              </a:lnSpc>
            </a:pPr>
            <a:endParaRPr lang="es-ES" sz="1400" dirty="0">
              <a:latin typeface="Gill Sans MT" pitchFamily="34" charset="0"/>
            </a:endParaRPr>
          </a:p>
        </p:txBody>
      </p:sp>
    </p:spTree>
  </p:cSld>
  <p:clrMapOvr>
    <a:masterClrMapping/>
  </p:clrMapOvr>
  <p:transition>
    <p:wheel spokes="8"/>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p:cNvSpPr>
          <p:nvPr>
            <p:ph idx="1"/>
          </p:nvPr>
        </p:nvSpPr>
        <p:spPr>
          <a:xfrm>
            <a:off x="1547664" y="404664"/>
            <a:ext cx="6696744" cy="748244"/>
          </a:xfrm>
        </p:spPr>
        <p:txBody>
          <a:bodyPr>
            <a:noAutofit/>
          </a:bodyPr>
          <a:lstStyle/>
          <a:p>
            <a:pPr marL="342900" indent="-342900" algn="ctr" eaLnBrk="1" hangingPunct="1">
              <a:lnSpc>
                <a:spcPct val="80000"/>
              </a:lnSpc>
              <a:buFont typeface="Wingdings 2" pitchFamily="18" charset="2"/>
              <a:buNone/>
            </a:pPr>
            <a:r>
              <a:rPr lang="es-MX" sz="1800" b="1" dirty="0" smtClean="0">
                <a:solidFill>
                  <a:schemeClr val="tx1"/>
                </a:solidFill>
                <a:latin typeface="Calibri" pitchFamily="34" charset="0"/>
              </a:rPr>
              <a:t>FORMATO No. 5.5</a:t>
            </a:r>
          </a:p>
          <a:p>
            <a:pPr marL="342900" indent="-342900" algn="ctr" eaLnBrk="1" hangingPunct="1">
              <a:lnSpc>
                <a:spcPct val="80000"/>
              </a:lnSpc>
              <a:buFont typeface="Wingdings 2" pitchFamily="18" charset="2"/>
              <a:buNone/>
            </a:pPr>
            <a:r>
              <a:rPr lang="es-ES" sz="2000" b="1" u="sng" dirty="0" smtClean="0">
                <a:solidFill>
                  <a:schemeClr val="tx1"/>
                </a:solidFill>
                <a:latin typeface="Calibri" pitchFamily="34" charset="0"/>
              </a:rPr>
              <a:t>SOFTWARE Y BASES DE DATOS</a:t>
            </a:r>
            <a:endParaRPr lang="es-MX" sz="2000" b="1" u="sng" dirty="0" smtClean="0">
              <a:solidFill>
                <a:schemeClr val="tx1"/>
              </a:solidFill>
              <a:latin typeface="Calibri" pitchFamily="34" charset="0"/>
            </a:endParaRPr>
          </a:p>
        </p:txBody>
      </p:sp>
      <p:sp>
        <p:nvSpPr>
          <p:cNvPr id="100354" name="5 Marcador de número de diapositiva"/>
          <p:cNvSpPr>
            <a:spLocks noGrp="1"/>
          </p:cNvSpPr>
          <p:nvPr>
            <p:ph type="sldNum" sz="quarter" idx="12"/>
          </p:nvPr>
        </p:nvSpPr>
        <p:spPr bwMode="auto">
          <a:noFill/>
          <a:ln>
            <a:miter lim="800000"/>
            <a:headEnd/>
            <a:tailEnd/>
          </a:ln>
        </p:spPr>
        <p:txBody>
          <a:bodyPr/>
          <a:lstStyle/>
          <a:p>
            <a:fld id="{106FA6AB-02D4-4E6A-9C56-E553AD5B25B4}" type="slidenum">
              <a:rPr lang="es-ES" smtClean="0"/>
              <a:pPr/>
              <a:t>89</a:t>
            </a:fld>
            <a:endParaRPr lang="es-ES" smtClean="0"/>
          </a:p>
        </p:txBody>
      </p:sp>
      <p:sp>
        <p:nvSpPr>
          <p:cNvPr id="100356" name="Text Box 3"/>
          <p:cNvSpPr txBox="1">
            <a:spLocks noChangeArrowheads="1"/>
          </p:cNvSpPr>
          <p:nvPr/>
        </p:nvSpPr>
        <p:spPr bwMode="auto">
          <a:xfrm>
            <a:off x="1285875" y="1844824"/>
            <a:ext cx="7174557" cy="2803844"/>
          </a:xfrm>
          <a:prstGeom prst="rect">
            <a:avLst/>
          </a:prstGeom>
          <a:noFill/>
          <a:ln w="9525">
            <a:noFill/>
            <a:miter lim="800000"/>
            <a:headEnd/>
            <a:tailEnd/>
          </a:ln>
        </p:spPr>
        <p:txBody>
          <a:bodyPr wrap="square">
            <a:spAutoFit/>
          </a:bodyPr>
          <a:lstStyle/>
          <a:p>
            <a:pPr algn="just"/>
            <a:endParaRPr lang="es-ES" sz="1400" b="1" dirty="0">
              <a:solidFill>
                <a:srgbClr val="663300"/>
              </a:solidFill>
              <a:latin typeface="Gill Sans MT" pitchFamily="34" charset="0"/>
            </a:endParaRPr>
          </a:p>
          <a:p>
            <a:pPr algn="just"/>
            <a:r>
              <a:rPr lang="es-ES" sz="1500" b="1" dirty="0">
                <a:latin typeface="Gill Sans MT" pitchFamily="34" charset="0"/>
              </a:rPr>
              <a:t>ID DE MÁQUINA DONDE SE ENCUENTRA INSTALADO</a:t>
            </a:r>
            <a:r>
              <a:rPr lang="es-ES" sz="1500" dirty="0">
                <a:latin typeface="Gill Sans MT" pitchFamily="34" charset="0"/>
              </a:rPr>
              <a:t>. Registrar el número de ID de cada una de las maquinas donde se encuentra instalado el software o base de datos para su proceso.</a:t>
            </a:r>
          </a:p>
          <a:p>
            <a:pPr algn="just">
              <a:lnSpc>
                <a:spcPct val="30000"/>
              </a:lnSpc>
            </a:pPr>
            <a:endParaRPr lang="es-ES" sz="1500" dirty="0">
              <a:latin typeface="Gill Sans MT" pitchFamily="34" charset="0"/>
            </a:endParaRPr>
          </a:p>
          <a:p>
            <a:pPr algn="just">
              <a:lnSpc>
                <a:spcPct val="30000"/>
              </a:lnSpc>
            </a:pPr>
            <a:endParaRPr lang="es-ES" sz="1500" b="1" dirty="0">
              <a:latin typeface="Gill Sans MT" pitchFamily="34" charset="0"/>
            </a:endParaRPr>
          </a:p>
          <a:p>
            <a:pPr algn="just"/>
            <a:r>
              <a:rPr lang="es-MX" sz="1500" b="1" dirty="0">
                <a:latin typeface="Gill Sans MT" pitchFamily="34" charset="0"/>
              </a:rPr>
              <a:t>UBICACIÓN FÍSICA. </a:t>
            </a:r>
            <a:r>
              <a:rPr lang="es-MX" sz="1500" dirty="0">
                <a:latin typeface="Gill Sans MT" pitchFamily="34" charset="0"/>
              </a:rPr>
              <a:t>Indicar el lugar en donde se localiza o se encuentra físicamente el equipo o dispositivo con el software o bases de datos.</a:t>
            </a:r>
          </a:p>
          <a:p>
            <a:pPr algn="just"/>
            <a:endParaRPr lang="es-MX" sz="1500" dirty="0"/>
          </a:p>
          <a:p>
            <a:pPr algn="just"/>
            <a:r>
              <a:rPr lang="es-ES" sz="1500" b="1" dirty="0">
                <a:latin typeface="Gill Sans MT" pitchFamily="34" charset="0"/>
              </a:rPr>
              <a:t>NOMBRE DEL DEPOSITARIO O RESGUARDANTE. </a:t>
            </a:r>
            <a:r>
              <a:rPr lang="es-ES" sz="1500" dirty="0">
                <a:latin typeface="Gill Sans MT" pitchFamily="34" charset="0"/>
              </a:rPr>
              <a:t>Señalar el nombre y cargo de la persona responsable de la custodia o aplicación del  software o la base de datos.</a:t>
            </a:r>
          </a:p>
          <a:p>
            <a:pPr algn="just"/>
            <a:endParaRPr lang="es-ES" sz="1500" dirty="0">
              <a:solidFill>
                <a:srgbClr val="663300"/>
              </a:solidFill>
              <a:latin typeface="Gill Sans MT" pitchFamily="34" charset="0"/>
            </a:endParaRPr>
          </a:p>
          <a:p>
            <a:pPr algn="just"/>
            <a:endParaRPr lang="es-ES" sz="1400" dirty="0">
              <a:solidFill>
                <a:srgbClr val="663300"/>
              </a:solidFill>
              <a:latin typeface="Gill Sans MT" pitchFamily="34" charset="0"/>
            </a:endParaRPr>
          </a:p>
          <a:p>
            <a:pPr algn="just">
              <a:lnSpc>
                <a:spcPct val="30000"/>
              </a:lnSpc>
            </a:pPr>
            <a:endParaRPr lang="es-ES" sz="1400" dirty="0">
              <a:solidFill>
                <a:srgbClr val="663300"/>
              </a:solidFill>
              <a:latin typeface="Gill Sans MT" pitchFamily="34" charset="0"/>
            </a:endParaRPr>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Marcador de número de diapositiva"/>
          <p:cNvSpPr>
            <a:spLocks noGrp="1"/>
          </p:cNvSpPr>
          <p:nvPr>
            <p:ph type="sldNum" sz="quarter" idx="12"/>
          </p:nvPr>
        </p:nvSpPr>
        <p:spPr bwMode="auto">
          <a:noFill/>
          <a:ln>
            <a:miter lim="800000"/>
            <a:headEnd/>
            <a:tailEnd/>
          </a:ln>
        </p:spPr>
        <p:txBody>
          <a:bodyPr/>
          <a:lstStyle/>
          <a:p>
            <a:fld id="{9A892403-D5CE-4CC2-BFCF-ABEB338B66FD}" type="slidenum">
              <a:rPr lang="es-ES" smtClean="0"/>
              <a:pPr/>
              <a:t>9</a:t>
            </a:fld>
            <a:endParaRPr lang="es-ES" smtClean="0"/>
          </a:p>
        </p:txBody>
      </p:sp>
      <p:sp>
        <p:nvSpPr>
          <p:cNvPr id="30726" name="Rectangle 6"/>
          <p:cNvSpPr>
            <a:spLocks noChangeArrowheads="1"/>
          </p:cNvSpPr>
          <p:nvPr/>
        </p:nvSpPr>
        <p:spPr bwMode="auto">
          <a:xfrm>
            <a:off x="1096206" y="1340768"/>
            <a:ext cx="7723944" cy="72107"/>
          </a:xfrm>
          <a:prstGeom prst="rect">
            <a:avLst/>
          </a:prstGeom>
          <a:noFill/>
          <a:ln w="9525" algn="ctr">
            <a:noFill/>
            <a:miter lim="800000"/>
            <a:headEnd/>
            <a:tailEnd/>
          </a:ln>
          <a:effectLst/>
        </p:spPr>
        <p:txBody>
          <a:bodyPr anchor="ctr"/>
          <a:lstStyle/>
          <a:p>
            <a:pPr algn="ctr">
              <a:defRPr/>
            </a:pPr>
            <a:r>
              <a:rPr lang="es-MX" sz="2400" dirty="0">
                <a:solidFill>
                  <a:srgbClr val="663300"/>
                </a:solidFill>
                <a:effectLst>
                  <a:outerShdw blurRad="38100" dist="38100" dir="2700000" algn="tl">
                    <a:srgbClr val="C0C0C0"/>
                  </a:outerShdw>
                </a:effectLst>
                <a:latin typeface="Gill Sans MT" pitchFamily="34" charset="0"/>
              </a:rPr>
              <a:t>4.- INSTRUCCIONES GENERALES PARA LA INTEGRACIÓN DEL EXPEDIENTE</a:t>
            </a:r>
          </a:p>
          <a:p>
            <a:pPr algn="ctr">
              <a:defRPr/>
            </a:pPr>
            <a:endParaRPr lang="en-US" sz="3200" dirty="0">
              <a:solidFill>
                <a:srgbClr val="663300"/>
              </a:solidFill>
              <a:effectLst>
                <a:outerShdw blurRad="38100" dist="38100" dir="2700000" algn="tl">
                  <a:srgbClr val="C0C0C0"/>
                </a:outerShdw>
              </a:effectLst>
              <a:latin typeface="Gill Sans MT" pitchFamily="34" charset="0"/>
            </a:endParaRPr>
          </a:p>
        </p:txBody>
      </p:sp>
      <p:sp>
        <p:nvSpPr>
          <p:cNvPr id="20484" name="Text Box 3"/>
          <p:cNvSpPr txBox="1">
            <a:spLocks noChangeArrowheads="1"/>
          </p:cNvSpPr>
          <p:nvPr/>
        </p:nvSpPr>
        <p:spPr bwMode="auto">
          <a:xfrm>
            <a:off x="1547664" y="2204864"/>
            <a:ext cx="6912768" cy="3570208"/>
          </a:xfrm>
          <a:prstGeom prst="rect">
            <a:avLst/>
          </a:prstGeom>
          <a:noFill/>
          <a:ln w="9525">
            <a:noFill/>
            <a:miter lim="800000"/>
            <a:headEnd/>
            <a:tailEnd/>
          </a:ln>
        </p:spPr>
        <p:txBody>
          <a:bodyPr wrap="square">
            <a:spAutoFit/>
          </a:bodyPr>
          <a:lstStyle/>
          <a:p>
            <a:pPr marL="457200" indent="-457200" algn="just"/>
            <a:r>
              <a:rPr lang="es-MX" sz="1600" dirty="0">
                <a:solidFill>
                  <a:srgbClr val="663300"/>
                </a:solidFill>
                <a:latin typeface="Calibri" pitchFamily="34" charset="0"/>
              </a:rPr>
              <a:t>	</a:t>
            </a:r>
            <a:endParaRPr lang="es-ES" sz="1600" b="1" dirty="0">
              <a:solidFill>
                <a:srgbClr val="663300"/>
              </a:solidFill>
              <a:latin typeface="Calibri" pitchFamily="34" charset="0"/>
            </a:endParaRPr>
          </a:p>
          <a:p>
            <a:pPr marL="457200" indent="-457200" algn="just"/>
            <a:r>
              <a:rPr lang="es-ES" sz="1600" b="1" dirty="0">
                <a:solidFill>
                  <a:srgbClr val="663300"/>
                </a:solidFill>
                <a:latin typeface="Calibri" pitchFamily="34" charset="0"/>
              </a:rPr>
              <a:t>	</a:t>
            </a:r>
            <a:r>
              <a:rPr lang="es-ES" sz="1600" b="1" dirty="0">
                <a:latin typeface="Calibri" pitchFamily="34" charset="0"/>
              </a:rPr>
              <a:t>FECHA.</a:t>
            </a:r>
            <a:r>
              <a:rPr lang="es-ES" sz="1600" dirty="0">
                <a:latin typeface="Calibri" pitchFamily="34" charset="0"/>
              </a:rPr>
              <a:t> </a:t>
            </a:r>
            <a:r>
              <a:rPr lang="es-ES" sz="1600" dirty="0" smtClean="0">
                <a:latin typeface="Calibri" pitchFamily="34" charset="0"/>
              </a:rPr>
              <a:t>El sistema registra de manera automática </a:t>
            </a:r>
            <a:r>
              <a:rPr lang="es-ES" sz="1600" dirty="0">
                <a:latin typeface="Calibri" pitchFamily="34" charset="0"/>
              </a:rPr>
              <a:t>la fecha </a:t>
            </a:r>
            <a:r>
              <a:rPr lang="es-ES" sz="1600" dirty="0" smtClean="0">
                <a:latin typeface="Calibri" pitchFamily="34" charset="0"/>
              </a:rPr>
              <a:t>en que se genera el expediente en el SERU.</a:t>
            </a:r>
            <a:endParaRPr lang="es-ES" sz="1600" b="1" dirty="0">
              <a:latin typeface="Calibri" pitchFamily="34" charset="0"/>
            </a:endParaRPr>
          </a:p>
          <a:p>
            <a:pPr marL="457200" indent="-457200" algn="just"/>
            <a:endParaRPr lang="es-ES" sz="1600" b="1" dirty="0">
              <a:latin typeface="Calibri" pitchFamily="34" charset="0"/>
            </a:endParaRPr>
          </a:p>
          <a:p>
            <a:pPr marL="457200" indent="-457200" algn="just"/>
            <a:r>
              <a:rPr lang="es-ES" sz="1600" b="1" dirty="0">
                <a:latin typeface="Calibri" pitchFamily="34" charset="0"/>
              </a:rPr>
              <a:t>	UNIDAD</a:t>
            </a:r>
            <a:r>
              <a:rPr lang="es-ES" sz="1600" b="1" dirty="0" smtClean="0">
                <a:latin typeface="Calibri" pitchFamily="34" charset="0"/>
              </a:rPr>
              <a:t>.</a:t>
            </a:r>
          </a:p>
          <a:p>
            <a:pPr marL="457200" indent="-457200" algn="just"/>
            <a:r>
              <a:rPr lang="es-ES" sz="1600" b="1" dirty="0">
                <a:latin typeface="Calibri" pitchFamily="34" charset="0"/>
              </a:rPr>
              <a:t>	</a:t>
            </a:r>
            <a:r>
              <a:rPr lang="es-ES" sz="1600" dirty="0" smtClean="0">
                <a:latin typeface="Calibri" pitchFamily="34" charset="0"/>
              </a:rPr>
              <a:t>El sistema registra el nombre de manera automática el nombre de la Unidad conforme aparece en el clasificador administrativo Institucional (editable).</a:t>
            </a:r>
          </a:p>
          <a:p>
            <a:pPr marL="457200" indent="-457200" algn="just"/>
            <a:endParaRPr lang="es-ES" sz="1600" dirty="0">
              <a:latin typeface="Calibri" pitchFamily="34" charset="0"/>
            </a:endParaRPr>
          </a:p>
          <a:p>
            <a:pPr marL="457200" indent="-457200" algn="just"/>
            <a:r>
              <a:rPr lang="es-ES" sz="1600" b="1" dirty="0" smtClean="0">
                <a:latin typeface="Calibri" pitchFamily="34" charset="0"/>
              </a:rPr>
              <a:t>	AREA </a:t>
            </a:r>
            <a:r>
              <a:rPr lang="es-ES" sz="1600" b="1" dirty="0">
                <a:latin typeface="Calibri" pitchFamily="34" charset="0"/>
              </a:rPr>
              <a:t>O PROYECTO.</a:t>
            </a:r>
          </a:p>
          <a:p>
            <a:pPr marL="457200" indent="-457200" algn="just"/>
            <a:r>
              <a:rPr lang="es-ES" sz="1600" dirty="0">
                <a:latin typeface="Calibri" pitchFamily="34" charset="0"/>
              </a:rPr>
              <a:t>	El sistema registra el nombre de manera automática el nombre del área o Proyecto, conforme aparece en el clasificador administrativo Institucional (editable</a:t>
            </a:r>
            <a:r>
              <a:rPr lang="es-ES" sz="1600" dirty="0" smtClean="0">
                <a:latin typeface="Calibri" pitchFamily="34" charset="0"/>
              </a:rPr>
              <a:t>).</a:t>
            </a:r>
            <a:endParaRPr lang="es-ES" sz="1600" b="1" dirty="0">
              <a:latin typeface="Calibri" pitchFamily="34" charset="0"/>
            </a:endParaRPr>
          </a:p>
          <a:p>
            <a:pPr marL="457200" indent="-457200" algn="just"/>
            <a:r>
              <a:rPr lang="es-ES" sz="1600" dirty="0" smtClean="0">
                <a:latin typeface="Calibri" pitchFamily="34" charset="0"/>
              </a:rPr>
              <a:t>  </a:t>
            </a:r>
            <a:endParaRPr lang="es-ES" sz="1600" b="1" dirty="0">
              <a:latin typeface="Calibri" pitchFamily="34" charset="0"/>
            </a:endParaRPr>
          </a:p>
          <a:p>
            <a:pPr marL="457200" indent="-457200" algn="just"/>
            <a:r>
              <a:rPr lang="es-ES" sz="1600" b="1" dirty="0">
                <a:latin typeface="Calibri" pitchFamily="34" charset="0"/>
              </a:rPr>
              <a:t>	</a:t>
            </a:r>
            <a:endParaRPr lang="es-ES" sz="1600" dirty="0">
              <a:latin typeface="Calibri" pitchFamily="34" charset="0"/>
            </a:endParaRPr>
          </a:p>
        </p:txBody>
      </p:sp>
    </p:spTree>
  </p:cSld>
  <p:clrMapOvr>
    <a:masterClrMapping/>
  </p:clrMapOvr>
  <p:transition>
    <p:pul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5 Marcador de número de diapositiva"/>
          <p:cNvSpPr>
            <a:spLocks noGrp="1"/>
          </p:cNvSpPr>
          <p:nvPr>
            <p:ph type="sldNum" sz="quarter" idx="12"/>
          </p:nvPr>
        </p:nvSpPr>
        <p:spPr bwMode="auto">
          <a:noFill/>
          <a:ln>
            <a:miter lim="800000"/>
            <a:headEnd/>
            <a:tailEnd/>
          </a:ln>
        </p:spPr>
        <p:txBody>
          <a:bodyPr/>
          <a:lstStyle/>
          <a:p>
            <a:fld id="{AB295425-33F4-42C4-BF7D-C14A1C01C724}" type="slidenum">
              <a:rPr lang="es-ES" smtClean="0"/>
              <a:pPr/>
              <a:t>90</a:t>
            </a:fld>
            <a:endParaRPr lang="es-ES" smtClean="0"/>
          </a:p>
        </p:txBody>
      </p:sp>
      <p:pic>
        <p:nvPicPr>
          <p:cNvPr id="101379" name="Picture 4"/>
          <p:cNvPicPr>
            <a:picLocks noChangeAspect="1" noChangeArrowheads="1"/>
          </p:cNvPicPr>
          <p:nvPr/>
        </p:nvPicPr>
        <p:blipFill>
          <a:blip r:embed="rId2" cstate="print"/>
          <a:srcRect/>
          <a:stretch>
            <a:fillRect/>
          </a:stretch>
        </p:blipFill>
        <p:spPr bwMode="auto">
          <a:xfrm>
            <a:off x="1000125" y="509588"/>
            <a:ext cx="8143875" cy="58388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p:cNvSpPr>
          <p:nvPr>
            <p:ph idx="1"/>
          </p:nvPr>
        </p:nvSpPr>
        <p:spPr>
          <a:xfrm>
            <a:off x="1403648" y="620688"/>
            <a:ext cx="7344816" cy="647724"/>
          </a:xfrm>
        </p:spPr>
        <p:txBody>
          <a:bodyPr>
            <a:noAutofit/>
          </a:bodyPr>
          <a:lstStyle/>
          <a:p>
            <a:pPr marL="342900" indent="-342900" algn="ctr" eaLnBrk="1" hangingPunct="1">
              <a:lnSpc>
                <a:spcPct val="80000"/>
              </a:lnSpc>
              <a:buFont typeface="Wingdings 2" pitchFamily="18" charset="2"/>
              <a:buNone/>
            </a:pPr>
            <a:r>
              <a:rPr lang="es-MX" sz="1800" b="1" dirty="0" smtClean="0">
                <a:solidFill>
                  <a:schemeClr val="tx1"/>
                </a:solidFill>
                <a:latin typeface="Calibri" pitchFamily="34" charset="0"/>
              </a:rPr>
              <a:t>FORMATO No. 5.5A</a:t>
            </a:r>
          </a:p>
          <a:p>
            <a:pPr marL="342900" indent="-342900" algn="ctr" eaLnBrk="1" hangingPunct="1">
              <a:lnSpc>
                <a:spcPct val="80000"/>
              </a:lnSpc>
              <a:buFont typeface="Wingdings 2" pitchFamily="18" charset="2"/>
              <a:buNone/>
            </a:pPr>
            <a:r>
              <a:rPr lang="es-ES" sz="2000" b="1" u="sng" dirty="0" smtClean="0">
                <a:solidFill>
                  <a:schemeClr val="tx1"/>
                </a:solidFill>
                <a:latin typeface="Calibri" pitchFamily="34" charset="0"/>
              </a:rPr>
              <a:t>SOFTWARE Y BASES DE DATOS IMPLEMENTADOS O EN DESARROLLO</a:t>
            </a:r>
            <a:endParaRPr lang="es-MX" sz="2000" b="1" u="sng" dirty="0" smtClean="0">
              <a:solidFill>
                <a:schemeClr val="tx1"/>
              </a:solidFill>
              <a:latin typeface="Calibri" pitchFamily="34" charset="0"/>
            </a:endParaRPr>
          </a:p>
        </p:txBody>
      </p:sp>
      <p:sp>
        <p:nvSpPr>
          <p:cNvPr id="102402" name="5 Marcador de número de diapositiva"/>
          <p:cNvSpPr>
            <a:spLocks noGrp="1"/>
          </p:cNvSpPr>
          <p:nvPr>
            <p:ph type="sldNum" sz="quarter" idx="12"/>
          </p:nvPr>
        </p:nvSpPr>
        <p:spPr bwMode="auto">
          <a:noFill/>
          <a:ln>
            <a:miter lim="800000"/>
            <a:headEnd/>
            <a:tailEnd/>
          </a:ln>
        </p:spPr>
        <p:txBody>
          <a:bodyPr/>
          <a:lstStyle/>
          <a:p>
            <a:fld id="{2AE16171-B081-42AF-9FB1-9673054133D2}" type="slidenum">
              <a:rPr lang="es-ES" smtClean="0"/>
              <a:pPr/>
              <a:t>91</a:t>
            </a:fld>
            <a:endParaRPr lang="es-ES" smtClean="0"/>
          </a:p>
        </p:txBody>
      </p:sp>
      <p:sp>
        <p:nvSpPr>
          <p:cNvPr id="102404" name="Text Box 3"/>
          <p:cNvSpPr txBox="1">
            <a:spLocks noChangeArrowheads="1"/>
          </p:cNvSpPr>
          <p:nvPr/>
        </p:nvSpPr>
        <p:spPr bwMode="auto">
          <a:xfrm>
            <a:off x="1331913" y="1511300"/>
            <a:ext cx="7272535" cy="5216813"/>
          </a:xfrm>
          <a:prstGeom prst="rect">
            <a:avLst/>
          </a:prstGeom>
          <a:noFill/>
          <a:ln w="9525">
            <a:noFill/>
            <a:miter lim="800000"/>
            <a:headEnd/>
            <a:tailEnd/>
          </a:ln>
        </p:spPr>
        <p:txBody>
          <a:bodyPr wrap="square">
            <a:spAutoFit/>
          </a:bodyPr>
          <a:lstStyle/>
          <a:p>
            <a:pPr algn="just"/>
            <a:r>
              <a:rPr lang="es-ES" sz="1500" b="1" dirty="0">
                <a:latin typeface="Gill Sans MT" pitchFamily="34" charset="0"/>
              </a:rPr>
              <a:t>Este formato solo será llenado por las Coordinaciones de Tecnologías para el Aprendizaje, Coordinaciones de Computo e Informática, Unidades de Tecnologías de Información o equivalentes, de las Entidades o Dependencias, así como por la Coordinación General de Tecnologías de Información. </a:t>
            </a:r>
          </a:p>
          <a:p>
            <a:pPr algn="just"/>
            <a:endParaRPr lang="es-ES" sz="1500" b="1" dirty="0">
              <a:latin typeface="Gill Sans MT" pitchFamily="34" charset="0"/>
            </a:endParaRPr>
          </a:p>
          <a:p>
            <a:pPr algn="just">
              <a:lnSpc>
                <a:spcPct val="30000"/>
              </a:lnSpc>
            </a:pPr>
            <a:endParaRPr lang="es-ES" sz="1500" b="1" dirty="0">
              <a:latin typeface="Gill Sans MT" pitchFamily="34" charset="0"/>
            </a:endParaRPr>
          </a:p>
          <a:p>
            <a:pPr algn="just"/>
            <a:r>
              <a:rPr lang="es-ES" sz="1500" b="1" dirty="0">
                <a:latin typeface="Gill Sans MT" pitchFamily="34" charset="0"/>
              </a:rPr>
              <a:t>Se deberá registrar el software y las bases de datos desarrollados por personal de la propia Dependencia o Entidad, mismos que administra y da soporte.</a:t>
            </a:r>
          </a:p>
          <a:p>
            <a:pPr algn="just"/>
            <a:endParaRPr lang="es-ES" sz="1500" b="1" dirty="0">
              <a:latin typeface="Gill Sans MT" pitchFamily="34" charset="0"/>
            </a:endParaRPr>
          </a:p>
          <a:p>
            <a:pPr algn="just"/>
            <a:r>
              <a:rPr lang="es-ES" sz="1500" b="1" dirty="0">
                <a:latin typeface="Gill Sans MT" pitchFamily="34" charset="0"/>
              </a:rPr>
              <a:t>NOMBRE DEL SOFTWARE O BASE DE DATOS. </a:t>
            </a:r>
            <a:r>
              <a:rPr lang="es-ES" sz="1500" dirty="0">
                <a:latin typeface="Gill Sans MT" pitchFamily="34" charset="0"/>
              </a:rPr>
              <a:t>Anotar el nombre del software o la base de datos, tal como se denomina por su desarrollador.</a:t>
            </a:r>
          </a:p>
          <a:p>
            <a:pPr algn="just"/>
            <a:endParaRPr lang="es-ES" sz="1500" dirty="0">
              <a:latin typeface="Gill Sans MT" pitchFamily="34" charset="0"/>
            </a:endParaRPr>
          </a:p>
          <a:p>
            <a:pPr algn="just">
              <a:lnSpc>
                <a:spcPct val="50000"/>
              </a:lnSpc>
            </a:pPr>
            <a:endParaRPr lang="es-ES" sz="1500" dirty="0">
              <a:latin typeface="Gill Sans MT" pitchFamily="34" charset="0"/>
            </a:endParaRPr>
          </a:p>
          <a:p>
            <a:pPr algn="just"/>
            <a:r>
              <a:rPr lang="es-ES" sz="1500" b="1" dirty="0">
                <a:latin typeface="Gill Sans MT" pitchFamily="34" charset="0"/>
              </a:rPr>
              <a:t>TIPO</a:t>
            </a:r>
            <a:r>
              <a:rPr lang="es-ES" sz="1500" dirty="0">
                <a:latin typeface="Gill Sans MT" pitchFamily="34" charset="0"/>
              </a:rPr>
              <a:t>. Especificar el tipo de software o base de datos mediante el cual se procesa la información, ejemplo: tiempo real, empotrado, etc.</a:t>
            </a:r>
          </a:p>
          <a:p>
            <a:pPr algn="just"/>
            <a:endParaRPr lang="es-ES" sz="1500" dirty="0">
              <a:latin typeface="Gill Sans MT" pitchFamily="34" charset="0"/>
            </a:endParaRPr>
          </a:p>
          <a:p>
            <a:pPr algn="just">
              <a:lnSpc>
                <a:spcPct val="50000"/>
              </a:lnSpc>
            </a:pPr>
            <a:endParaRPr lang="es-ES" sz="1500" b="1" dirty="0">
              <a:latin typeface="Gill Sans MT" pitchFamily="34" charset="0"/>
            </a:endParaRPr>
          </a:p>
          <a:p>
            <a:pPr algn="just"/>
            <a:r>
              <a:rPr lang="es-ES" sz="1500" b="1" dirty="0">
                <a:latin typeface="Gill Sans MT" pitchFamily="34" charset="0"/>
              </a:rPr>
              <a:t>AVANCE. </a:t>
            </a:r>
            <a:r>
              <a:rPr lang="es-ES" sz="1500" dirty="0">
                <a:latin typeface="Gill Sans MT" pitchFamily="34" charset="0"/>
              </a:rPr>
              <a:t>Para el caso de software o base de datos en desarrollo se deberá registrar el porcentaje de avance que se tiene a la fecha, del software o base de datos.</a:t>
            </a:r>
          </a:p>
          <a:p>
            <a:pPr algn="just"/>
            <a:endParaRPr lang="es-ES" sz="1500" dirty="0">
              <a:latin typeface="Gill Sans MT" pitchFamily="34" charset="0"/>
            </a:endParaRPr>
          </a:p>
          <a:p>
            <a:pPr algn="just">
              <a:lnSpc>
                <a:spcPct val="50000"/>
              </a:lnSpc>
            </a:pPr>
            <a:endParaRPr lang="es-ES" sz="1500" dirty="0">
              <a:latin typeface="Gill Sans MT" pitchFamily="34" charset="0"/>
            </a:endParaRPr>
          </a:p>
          <a:p>
            <a:pPr algn="just"/>
            <a:r>
              <a:rPr lang="es-ES" sz="1500" b="1" dirty="0">
                <a:latin typeface="Gill Sans MT" pitchFamily="34" charset="0"/>
              </a:rPr>
              <a:t>ETAPA.</a:t>
            </a:r>
            <a:r>
              <a:rPr lang="es-ES" sz="1500" dirty="0">
                <a:latin typeface="Gill Sans MT" pitchFamily="34" charset="0"/>
              </a:rPr>
              <a:t> Describir la etapa en la cual se encuentra el software o la base de datos, ejemplo: terminado, en desarrollo, prueba, etc.</a:t>
            </a:r>
          </a:p>
          <a:p>
            <a:pPr algn="just"/>
            <a:endParaRPr lang="es-ES" sz="1400" dirty="0">
              <a:solidFill>
                <a:srgbClr val="663300"/>
              </a:solidFill>
              <a:latin typeface="Gill Sans MT" pitchFamily="34" charset="0"/>
            </a:endParaRPr>
          </a:p>
          <a:p>
            <a:pPr algn="just">
              <a:lnSpc>
                <a:spcPct val="50000"/>
              </a:lnSpc>
            </a:pPr>
            <a:endParaRPr lang="es-ES" sz="1400" dirty="0">
              <a:solidFill>
                <a:srgbClr val="663300"/>
              </a:solidFill>
              <a:latin typeface="Gill Sans MT" pitchFamily="34" charset="0"/>
            </a:endParaRPr>
          </a:p>
        </p:txBody>
      </p:sp>
    </p:spTree>
  </p:cSld>
  <p:clrMapOvr>
    <a:masterClrMapping/>
  </p:clrMapOvr>
  <p:transition>
    <p:wheel spokes="8"/>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p:cNvSpPr>
          <p:nvPr>
            <p:ph idx="1"/>
          </p:nvPr>
        </p:nvSpPr>
        <p:spPr>
          <a:xfrm>
            <a:off x="1475656" y="787783"/>
            <a:ext cx="7416824" cy="779080"/>
          </a:xfrm>
        </p:spPr>
        <p:txBody>
          <a:bodyPr>
            <a:noAutofit/>
          </a:bodyPr>
          <a:lstStyle/>
          <a:p>
            <a:pPr marL="342900" indent="-342900" algn="ctr" eaLnBrk="1" hangingPunct="1">
              <a:lnSpc>
                <a:spcPct val="80000"/>
              </a:lnSpc>
              <a:buFont typeface="Wingdings 2" pitchFamily="18" charset="2"/>
              <a:buNone/>
            </a:pPr>
            <a:r>
              <a:rPr lang="es-MX" sz="1800" b="1" dirty="0" smtClean="0">
                <a:solidFill>
                  <a:schemeClr val="tx1"/>
                </a:solidFill>
                <a:latin typeface="Calibri" pitchFamily="34" charset="0"/>
              </a:rPr>
              <a:t>FORMATO No. 5.5A</a:t>
            </a:r>
          </a:p>
          <a:p>
            <a:pPr marL="342900" indent="-342900" algn="ctr" eaLnBrk="1" hangingPunct="1">
              <a:lnSpc>
                <a:spcPct val="80000"/>
              </a:lnSpc>
              <a:buFont typeface="Wingdings 2" pitchFamily="18" charset="2"/>
              <a:buNone/>
            </a:pPr>
            <a:r>
              <a:rPr lang="es-ES" sz="2000" b="1" u="sng" dirty="0" smtClean="0">
                <a:solidFill>
                  <a:schemeClr val="tx1"/>
                </a:solidFill>
                <a:latin typeface="Calibri" pitchFamily="34" charset="0"/>
              </a:rPr>
              <a:t>SOFTWARE Y BASES DE DATOS IMPLEMENTADOS O EN DESARROLLO</a:t>
            </a:r>
            <a:endParaRPr lang="es-MX" sz="2000" b="1" u="sng" dirty="0" smtClean="0">
              <a:solidFill>
                <a:schemeClr val="tx1"/>
              </a:solidFill>
              <a:latin typeface="Calibri" pitchFamily="34" charset="0"/>
            </a:endParaRPr>
          </a:p>
        </p:txBody>
      </p:sp>
      <p:sp>
        <p:nvSpPr>
          <p:cNvPr id="103426" name="5 Marcador de número de diapositiva"/>
          <p:cNvSpPr>
            <a:spLocks noGrp="1"/>
          </p:cNvSpPr>
          <p:nvPr>
            <p:ph type="sldNum" sz="quarter" idx="12"/>
          </p:nvPr>
        </p:nvSpPr>
        <p:spPr bwMode="auto">
          <a:noFill/>
          <a:ln>
            <a:miter lim="800000"/>
            <a:headEnd/>
            <a:tailEnd/>
          </a:ln>
        </p:spPr>
        <p:txBody>
          <a:bodyPr/>
          <a:lstStyle/>
          <a:p>
            <a:fld id="{BF6DE37C-1030-4F85-B075-A544F8A3A31F}" type="slidenum">
              <a:rPr lang="es-ES" smtClean="0"/>
              <a:pPr/>
              <a:t>92</a:t>
            </a:fld>
            <a:endParaRPr lang="es-ES" smtClean="0"/>
          </a:p>
        </p:txBody>
      </p:sp>
      <p:sp>
        <p:nvSpPr>
          <p:cNvPr id="103428" name="Text Box 3"/>
          <p:cNvSpPr txBox="1">
            <a:spLocks noChangeArrowheads="1"/>
          </p:cNvSpPr>
          <p:nvPr/>
        </p:nvSpPr>
        <p:spPr bwMode="auto">
          <a:xfrm>
            <a:off x="1331913" y="1566863"/>
            <a:ext cx="7272535" cy="5070619"/>
          </a:xfrm>
          <a:prstGeom prst="rect">
            <a:avLst/>
          </a:prstGeom>
          <a:noFill/>
          <a:ln w="9525">
            <a:noFill/>
            <a:miter lim="800000"/>
            <a:headEnd/>
            <a:tailEnd/>
          </a:ln>
        </p:spPr>
        <p:txBody>
          <a:bodyPr wrap="square">
            <a:spAutoFit/>
          </a:bodyPr>
          <a:lstStyle/>
          <a:p>
            <a:pPr algn="just"/>
            <a:endParaRPr lang="es-ES" sz="1400" b="1" dirty="0">
              <a:solidFill>
                <a:srgbClr val="663300"/>
              </a:solidFill>
              <a:latin typeface="Gill Sans MT" pitchFamily="34" charset="0"/>
            </a:endParaRPr>
          </a:p>
          <a:p>
            <a:pPr algn="just"/>
            <a:r>
              <a:rPr lang="es-ES" sz="1500" b="1" dirty="0">
                <a:latin typeface="Gill Sans MT" pitchFamily="34" charset="0"/>
              </a:rPr>
              <a:t>FASE.</a:t>
            </a:r>
            <a:r>
              <a:rPr lang="es-ES" sz="1500" dirty="0">
                <a:latin typeface="Gill Sans MT" pitchFamily="34" charset="0"/>
              </a:rPr>
              <a:t> Indicar las características operativas en las cuales se encuentra el software o la base de datos, ejemplo: entrevistas a usuarios, implementado, etc.</a:t>
            </a:r>
          </a:p>
          <a:p>
            <a:pPr algn="just"/>
            <a:endParaRPr lang="es-ES" sz="1500" dirty="0">
              <a:latin typeface="Gill Sans MT" pitchFamily="34" charset="0"/>
            </a:endParaRPr>
          </a:p>
          <a:p>
            <a:pPr algn="just">
              <a:lnSpc>
                <a:spcPct val="50000"/>
              </a:lnSpc>
            </a:pPr>
            <a:endParaRPr lang="es-ES" sz="1500" b="1" dirty="0">
              <a:latin typeface="Gill Sans MT" pitchFamily="34" charset="0"/>
            </a:endParaRPr>
          </a:p>
          <a:p>
            <a:pPr algn="just"/>
            <a:r>
              <a:rPr lang="es-ES" sz="1500" b="1" dirty="0">
                <a:latin typeface="Gill Sans MT" pitchFamily="34" charset="0"/>
              </a:rPr>
              <a:t>SISTEMA DE INTERACTUACIÓN O DEPENDENCIA</a:t>
            </a:r>
            <a:r>
              <a:rPr lang="es-ES" sz="1500" dirty="0">
                <a:latin typeface="Gill Sans MT" pitchFamily="34" charset="0"/>
              </a:rPr>
              <a:t>. Nombrar los sistemas o las dependencias con los que interactúa el software o la base de datos, ejemplo: SIIAU, CONCACYT, Finanzas, etc.</a:t>
            </a:r>
          </a:p>
          <a:p>
            <a:pPr algn="just"/>
            <a:endParaRPr lang="es-ES" sz="1500" dirty="0">
              <a:latin typeface="Gill Sans MT" pitchFamily="34" charset="0"/>
            </a:endParaRPr>
          </a:p>
          <a:p>
            <a:pPr algn="just"/>
            <a:r>
              <a:rPr lang="es-ES" sz="1500" b="1" dirty="0">
                <a:latin typeface="Gill Sans MT" pitchFamily="34" charset="0"/>
              </a:rPr>
              <a:t>TIPO DE LENGUAJE. </a:t>
            </a:r>
            <a:r>
              <a:rPr lang="es-ES" sz="1500" dirty="0">
                <a:latin typeface="Gill Sans MT" pitchFamily="34" charset="0"/>
              </a:rPr>
              <a:t>Describir el tipo de lenguaje utilizado en la programación</a:t>
            </a:r>
            <a:r>
              <a:rPr lang="es-ES" sz="1500" b="1" dirty="0">
                <a:latin typeface="Gill Sans MT" pitchFamily="34" charset="0"/>
              </a:rPr>
              <a:t> </a:t>
            </a:r>
            <a:r>
              <a:rPr lang="es-ES" sz="1500" dirty="0">
                <a:latin typeface="Gill Sans MT" pitchFamily="34" charset="0"/>
              </a:rPr>
              <a:t>del software o la base de datos.</a:t>
            </a:r>
          </a:p>
          <a:p>
            <a:pPr algn="just"/>
            <a:endParaRPr lang="es-ES" sz="1500" dirty="0">
              <a:latin typeface="Gill Sans MT" pitchFamily="34" charset="0"/>
            </a:endParaRPr>
          </a:p>
          <a:p>
            <a:pPr algn="just"/>
            <a:r>
              <a:rPr lang="es-ES" sz="1500" b="1" dirty="0">
                <a:latin typeface="Gill Sans MT" pitchFamily="34" charset="0"/>
              </a:rPr>
              <a:t>EQUIPO EN QUE OPERA</a:t>
            </a:r>
            <a:r>
              <a:rPr lang="es-ES" sz="1500" dirty="0">
                <a:latin typeface="Gill Sans MT" pitchFamily="34" charset="0"/>
              </a:rPr>
              <a:t>. Describir las características del equipo en el cual opera o se desarrolla el software o la base de datos.</a:t>
            </a:r>
          </a:p>
          <a:p>
            <a:pPr algn="just"/>
            <a:endParaRPr lang="es-ES" sz="1500" dirty="0">
              <a:latin typeface="Gill Sans MT" pitchFamily="34" charset="0"/>
            </a:endParaRPr>
          </a:p>
          <a:p>
            <a:pPr algn="just"/>
            <a:r>
              <a:rPr lang="es-ES" sz="1500" b="1" dirty="0">
                <a:latin typeface="Gill Sans MT" pitchFamily="34" charset="0"/>
              </a:rPr>
              <a:t>MANUALES. </a:t>
            </a:r>
            <a:r>
              <a:rPr lang="es-ES" sz="1500" dirty="0">
                <a:latin typeface="Gill Sans MT" pitchFamily="34" charset="0"/>
              </a:rPr>
              <a:t>Indicar el tipo de manuales existentes para cada software o la base de datos.</a:t>
            </a:r>
          </a:p>
          <a:p>
            <a:pPr algn="just"/>
            <a:endParaRPr lang="es-ES" sz="1500" b="1" dirty="0">
              <a:latin typeface="Gill Sans MT" pitchFamily="34" charset="0"/>
            </a:endParaRPr>
          </a:p>
          <a:p>
            <a:pPr algn="just"/>
            <a:r>
              <a:rPr lang="es-ES" sz="1500" b="1" dirty="0">
                <a:latin typeface="Gill Sans MT" pitchFamily="34" charset="0"/>
              </a:rPr>
              <a:t>NOMBRE DEL DEPOSITARIO O RESGUARDANTE. </a:t>
            </a:r>
            <a:r>
              <a:rPr lang="es-ES" sz="1500" dirty="0">
                <a:latin typeface="Gill Sans MT" pitchFamily="34" charset="0"/>
              </a:rPr>
              <a:t>Señalar el nombre y cargo de la persona responsable de la custodia o aplicación del  software o la base de datos.</a:t>
            </a:r>
          </a:p>
          <a:p>
            <a:pPr algn="just" eaLnBrk="0" hangingPunct="0">
              <a:spcBef>
                <a:spcPts val="600"/>
              </a:spcBef>
              <a:buClr>
                <a:schemeClr val="accent1"/>
              </a:buClr>
              <a:buSzPct val="80000"/>
              <a:buFont typeface="Wingdings 2" pitchFamily="18" charset="2"/>
              <a:buChar char=""/>
            </a:pPr>
            <a:endParaRPr lang="es-ES" sz="1400" dirty="0">
              <a:latin typeface="Gill Sans MT" pitchFamily="34" charset="0"/>
            </a:endParaRPr>
          </a:p>
          <a:p>
            <a:pPr algn="just"/>
            <a:endParaRPr lang="es-ES" sz="1400" dirty="0">
              <a:latin typeface="Gill Sans MT" pitchFamily="34" charset="0"/>
            </a:endParaRPr>
          </a:p>
          <a:p>
            <a:pPr algn="just"/>
            <a:endParaRPr lang="es-ES" sz="1400" dirty="0">
              <a:solidFill>
                <a:srgbClr val="663300"/>
              </a:solidFill>
              <a:latin typeface="Gill Sans MT" pitchFamily="34" charset="0"/>
            </a:endParaRPr>
          </a:p>
        </p:txBody>
      </p:sp>
    </p:spTree>
  </p:cSld>
  <p:clrMapOvr>
    <a:masterClrMapping/>
  </p:clrMapOvr>
  <p:transition>
    <p:wheel spokes="8"/>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5 Marcador de número de diapositiva"/>
          <p:cNvSpPr>
            <a:spLocks noGrp="1"/>
          </p:cNvSpPr>
          <p:nvPr>
            <p:ph type="sldNum" sz="quarter" idx="12"/>
          </p:nvPr>
        </p:nvSpPr>
        <p:spPr bwMode="auto">
          <a:noFill/>
          <a:ln>
            <a:miter lim="800000"/>
            <a:headEnd/>
            <a:tailEnd/>
          </a:ln>
        </p:spPr>
        <p:txBody>
          <a:bodyPr/>
          <a:lstStyle/>
          <a:p>
            <a:fld id="{EAA4870E-2BFA-42FB-9507-2D8FE1E96E31}" type="slidenum">
              <a:rPr lang="es-ES" smtClean="0"/>
              <a:pPr/>
              <a:t>93</a:t>
            </a:fld>
            <a:endParaRPr lang="es-ES" smtClean="0"/>
          </a:p>
        </p:txBody>
      </p:sp>
      <p:pic>
        <p:nvPicPr>
          <p:cNvPr id="104451" name="Picture 4"/>
          <p:cNvPicPr>
            <a:picLocks noChangeAspect="1" noChangeArrowheads="1"/>
          </p:cNvPicPr>
          <p:nvPr/>
        </p:nvPicPr>
        <p:blipFill>
          <a:blip r:embed="rId2" cstate="print"/>
          <a:srcRect/>
          <a:stretch>
            <a:fillRect/>
          </a:stretch>
        </p:blipFill>
        <p:spPr bwMode="auto">
          <a:xfrm>
            <a:off x="1000125" y="704850"/>
            <a:ext cx="8101013" cy="54483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p:cNvSpPr>
          <p:nvPr>
            <p:ph idx="1"/>
          </p:nvPr>
        </p:nvSpPr>
        <p:spPr>
          <a:xfrm>
            <a:off x="1547664" y="548679"/>
            <a:ext cx="7056784" cy="720081"/>
          </a:xfrm>
        </p:spPr>
        <p:txBody>
          <a:bodyPr>
            <a:normAutofit/>
          </a:bodyPr>
          <a:lstStyle/>
          <a:p>
            <a:pPr marL="342900" indent="-342900" algn="ctr" eaLnBrk="1" hangingPunct="1">
              <a:lnSpc>
                <a:spcPct val="80000"/>
              </a:lnSpc>
              <a:buFont typeface="Wingdings 2" pitchFamily="18" charset="2"/>
              <a:buNone/>
            </a:pPr>
            <a:r>
              <a:rPr lang="es-MX" sz="1800" b="1" dirty="0" smtClean="0">
                <a:solidFill>
                  <a:schemeClr val="tx1"/>
                </a:solidFill>
                <a:latin typeface="Calibri" pitchFamily="34" charset="0"/>
              </a:rPr>
              <a:t>FORMATO No. 5.5B</a:t>
            </a:r>
          </a:p>
          <a:p>
            <a:pPr marL="342900" indent="-342900" algn="ctr" eaLnBrk="1" hangingPunct="1">
              <a:lnSpc>
                <a:spcPct val="80000"/>
              </a:lnSpc>
              <a:buFont typeface="Wingdings 2" pitchFamily="18" charset="2"/>
              <a:buNone/>
            </a:pPr>
            <a:r>
              <a:rPr lang="es-ES" sz="2000" b="1" u="sng" dirty="0" smtClean="0">
                <a:solidFill>
                  <a:schemeClr val="tx1"/>
                </a:solidFill>
                <a:latin typeface="Calibri" pitchFamily="34" charset="0"/>
              </a:rPr>
              <a:t>SOFTWARE Y BASES DE DATOS ADQUIRIDOS</a:t>
            </a:r>
            <a:endParaRPr lang="es-MX" sz="2000" b="1" u="sng" dirty="0" smtClean="0">
              <a:solidFill>
                <a:schemeClr val="tx1"/>
              </a:solidFill>
              <a:latin typeface="Calibri" pitchFamily="34" charset="0"/>
            </a:endParaRPr>
          </a:p>
        </p:txBody>
      </p:sp>
      <p:sp>
        <p:nvSpPr>
          <p:cNvPr id="105474" name="5 Marcador de número de diapositiva"/>
          <p:cNvSpPr>
            <a:spLocks noGrp="1"/>
          </p:cNvSpPr>
          <p:nvPr>
            <p:ph type="sldNum" sz="quarter" idx="12"/>
          </p:nvPr>
        </p:nvSpPr>
        <p:spPr bwMode="auto">
          <a:noFill/>
          <a:ln>
            <a:miter lim="800000"/>
            <a:headEnd/>
            <a:tailEnd/>
          </a:ln>
        </p:spPr>
        <p:txBody>
          <a:bodyPr/>
          <a:lstStyle/>
          <a:p>
            <a:fld id="{D1C632F7-A7BF-402E-BA59-2E568C0AB58D}" type="slidenum">
              <a:rPr lang="es-ES" smtClean="0"/>
              <a:pPr/>
              <a:t>94</a:t>
            </a:fld>
            <a:endParaRPr lang="es-ES" smtClean="0"/>
          </a:p>
        </p:txBody>
      </p:sp>
      <p:sp>
        <p:nvSpPr>
          <p:cNvPr id="105476" name="Text Box 3"/>
          <p:cNvSpPr txBox="1">
            <a:spLocks noChangeArrowheads="1"/>
          </p:cNvSpPr>
          <p:nvPr/>
        </p:nvSpPr>
        <p:spPr bwMode="auto">
          <a:xfrm>
            <a:off x="1096207" y="1484784"/>
            <a:ext cx="7364225" cy="5147563"/>
          </a:xfrm>
          <a:prstGeom prst="rect">
            <a:avLst/>
          </a:prstGeom>
          <a:noFill/>
          <a:ln w="9525">
            <a:noFill/>
            <a:miter lim="800000"/>
            <a:headEnd/>
            <a:tailEnd/>
          </a:ln>
        </p:spPr>
        <p:txBody>
          <a:bodyPr wrap="square">
            <a:spAutoFit/>
          </a:bodyPr>
          <a:lstStyle/>
          <a:p>
            <a:pPr algn="just"/>
            <a:r>
              <a:rPr lang="es-ES" sz="1500" b="1" dirty="0">
                <a:latin typeface="Gill Sans MT" pitchFamily="34" charset="0"/>
              </a:rPr>
              <a:t>Este formato solo será llenado por las Coordinaciones de Tecnologías para el Aprendizaje, Coordinaciones de Computo e Informática, Unidades de Tecnologías de Información o equivalentes, de las Entidades o Dependencias, así como por la Coordinación General de Tecnologías de Información. </a:t>
            </a:r>
          </a:p>
          <a:p>
            <a:pPr algn="just">
              <a:lnSpc>
                <a:spcPct val="50000"/>
              </a:lnSpc>
            </a:pPr>
            <a:endParaRPr lang="es-ES" sz="1500" b="1" dirty="0">
              <a:latin typeface="Gill Sans MT" pitchFamily="34" charset="0"/>
            </a:endParaRPr>
          </a:p>
          <a:p>
            <a:pPr algn="just">
              <a:lnSpc>
                <a:spcPct val="30000"/>
              </a:lnSpc>
            </a:pPr>
            <a:endParaRPr lang="es-ES" sz="1500" b="1" dirty="0">
              <a:latin typeface="Gill Sans MT" pitchFamily="34" charset="0"/>
            </a:endParaRPr>
          </a:p>
          <a:p>
            <a:pPr algn="just"/>
            <a:r>
              <a:rPr lang="es-ES" sz="1500" b="1" dirty="0">
                <a:latin typeface="Gill Sans MT" pitchFamily="34" charset="0"/>
              </a:rPr>
              <a:t>Se deberá registrar el software y las bases de datos adquiridos con una empresa particular, mismos que administra y da soporte.</a:t>
            </a:r>
          </a:p>
          <a:p>
            <a:pPr algn="just"/>
            <a:endParaRPr lang="es-ES" sz="1500" b="1" dirty="0">
              <a:latin typeface="Gill Sans MT" pitchFamily="34" charset="0"/>
            </a:endParaRPr>
          </a:p>
          <a:p>
            <a:pPr algn="just">
              <a:lnSpc>
                <a:spcPct val="50000"/>
              </a:lnSpc>
            </a:pPr>
            <a:endParaRPr lang="es-ES" sz="1500" b="1" dirty="0">
              <a:latin typeface="Gill Sans MT" pitchFamily="34" charset="0"/>
            </a:endParaRPr>
          </a:p>
          <a:p>
            <a:pPr algn="just"/>
            <a:r>
              <a:rPr lang="es-ES" sz="1500" b="1" dirty="0">
                <a:latin typeface="Gill Sans MT" pitchFamily="34" charset="0"/>
              </a:rPr>
              <a:t>NOMBRE DEL SOFTWARE O BASE DE DATOS. </a:t>
            </a:r>
            <a:r>
              <a:rPr lang="es-ES" sz="1500" dirty="0">
                <a:latin typeface="Gill Sans MT" pitchFamily="34" charset="0"/>
              </a:rPr>
              <a:t>Anotar el nombre del software o la base de datos, tal como se denomina por el proveedor.</a:t>
            </a:r>
          </a:p>
          <a:p>
            <a:pPr algn="just"/>
            <a:endParaRPr lang="es-ES" sz="1500" dirty="0">
              <a:latin typeface="Gill Sans MT" pitchFamily="34" charset="0"/>
            </a:endParaRPr>
          </a:p>
          <a:p>
            <a:pPr algn="just">
              <a:lnSpc>
                <a:spcPct val="50000"/>
              </a:lnSpc>
            </a:pPr>
            <a:endParaRPr lang="es-ES" sz="1500" dirty="0">
              <a:latin typeface="Gill Sans MT" pitchFamily="34" charset="0"/>
            </a:endParaRPr>
          </a:p>
          <a:p>
            <a:pPr algn="just"/>
            <a:r>
              <a:rPr lang="es-ES" sz="1500" b="1" dirty="0">
                <a:latin typeface="Gill Sans MT" pitchFamily="34" charset="0"/>
              </a:rPr>
              <a:t>VERSIÓN.</a:t>
            </a:r>
            <a:r>
              <a:rPr lang="es-ES" sz="1500" dirty="0">
                <a:latin typeface="Gill Sans MT" pitchFamily="34" charset="0"/>
              </a:rPr>
              <a:t> Especificar la versión con la que opera el software o base de datos.</a:t>
            </a:r>
          </a:p>
          <a:p>
            <a:pPr algn="just"/>
            <a:endParaRPr lang="es-ES" sz="1500" dirty="0">
              <a:latin typeface="Gill Sans MT" pitchFamily="34" charset="0"/>
            </a:endParaRPr>
          </a:p>
          <a:p>
            <a:pPr algn="just"/>
            <a:r>
              <a:rPr lang="es-ES" sz="1500" b="1" dirty="0">
                <a:latin typeface="Gill Sans MT" pitchFamily="34" charset="0"/>
              </a:rPr>
              <a:t>EQUIPO EN QUE OPERA</a:t>
            </a:r>
            <a:r>
              <a:rPr lang="es-ES" sz="1500" dirty="0">
                <a:latin typeface="Gill Sans MT" pitchFamily="34" charset="0"/>
              </a:rPr>
              <a:t>. Describir las características del equipo en el cual opera o se desarrolla el software o la base de datos.</a:t>
            </a:r>
          </a:p>
          <a:p>
            <a:pPr algn="just"/>
            <a:endParaRPr lang="es-ES" sz="1500" dirty="0">
              <a:latin typeface="Gill Sans MT" pitchFamily="34" charset="0"/>
            </a:endParaRPr>
          </a:p>
          <a:p>
            <a:pPr algn="just">
              <a:lnSpc>
                <a:spcPct val="50000"/>
              </a:lnSpc>
            </a:pPr>
            <a:endParaRPr lang="es-ES" sz="1500" b="1" dirty="0">
              <a:latin typeface="Gill Sans MT" pitchFamily="34" charset="0"/>
            </a:endParaRPr>
          </a:p>
          <a:p>
            <a:pPr algn="just"/>
            <a:r>
              <a:rPr lang="es-ES" sz="1500" b="1" dirty="0">
                <a:latin typeface="Gill Sans MT" pitchFamily="34" charset="0"/>
              </a:rPr>
              <a:t>TIPO DE LICENCIA. </a:t>
            </a:r>
            <a:r>
              <a:rPr lang="es-ES" sz="1500" dirty="0">
                <a:latin typeface="Gill Sans MT" pitchFamily="34" charset="0"/>
              </a:rPr>
              <a:t>Registrar el tipo de licencia mediante el cual se opera el software o base de datos, ejemplo: Permanente, temporal, etc.</a:t>
            </a:r>
          </a:p>
          <a:p>
            <a:pPr algn="just"/>
            <a:endParaRPr lang="es-ES" sz="1500" dirty="0">
              <a:solidFill>
                <a:srgbClr val="663300"/>
              </a:solidFill>
              <a:latin typeface="Gill Sans MT" pitchFamily="34" charset="0"/>
            </a:endParaRPr>
          </a:p>
          <a:p>
            <a:pPr algn="just">
              <a:lnSpc>
                <a:spcPct val="50000"/>
              </a:lnSpc>
            </a:pPr>
            <a:endParaRPr lang="es-ES" sz="1600" dirty="0">
              <a:solidFill>
                <a:srgbClr val="663300"/>
              </a:solidFill>
              <a:latin typeface="Gill Sans MT" pitchFamily="34" charset="0"/>
            </a:endParaRPr>
          </a:p>
          <a:p>
            <a:pPr algn="just"/>
            <a:endParaRPr lang="es-ES" sz="1600" dirty="0">
              <a:solidFill>
                <a:srgbClr val="663300"/>
              </a:solidFill>
              <a:latin typeface="Gill Sans MT" pitchFamily="34" charset="0"/>
            </a:endParaRPr>
          </a:p>
        </p:txBody>
      </p:sp>
    </p:spTree>
  </p:cSld>
  <p:clrMapOvr>
    <a:masterClrMapping/>
  </p:clrMapOvr>
  <p:transition>
    <p:wheel spokes="8"/>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p:cNvSpPr>
          <p:nvPr>
            <p:ph idx="1"/>
          </p:nvPr>
        </p:nvSpPr>
        <p:spPr>
          <a:xfrm>
            <a:off x="1691680" y="404813"/>
            <a:ext cx="6768752" cy="647923"/>
          </a:xfrm>
        </p:spPr>
        <p:txBody>
          <a:bodyPr>
            <a:noAutofit/>
          </a:bodyPr>
          <a:lstStyle/>
          <a:p>
            <a:pPr marL="342900" indent="-342900" algn="ctr" eaLnBrk="1" hangingPunct="1">
              <a:lnSpc>
                <a:spcPct val="80000"/>
              </a:lnSpc>
              <a:buFont typeface="Wingdings 2" pitchFamily="18" charset="2"/>
              <a:buNone/>
            </a:pPr>
            <a:r>
              <a:rPr lang="es-MX" sz="1800" b="1" dirty="0" smtClean="0">
                <a:solidFill>
                  <a:schemeClr val="tx1"/>
                </a:solidFill>
                <a:latin typeface="Calibri" pitchFamily="34" charset="0"/>
              </a:rPr>
              <a:t>FORMATO No. 5.5B</a:t>
            </a:r>
          </a:p>
          <a:p>
            <a:pPr marL="342900" indent="-342900" algn="ctr" eaLnBrk="1" hangingPunct="1">
              <a:lnSpc>
                <a:spcPct val="80000"/>
              </a:lnSpc>
              <a:buFont typeface="Wingdings 2" pitchFamily="18" charset="2"/>
              <a:buNone/>
            </a:pPr>
            <a:r>
              <a:rPr lang="es-ES" sz="2000" b="1" u="sng" dirty="0" smtClean="0">
                <a:solidFill>
                  <a:schemeClr val="tx1"/>
                </a:solidFill>
                <a:latin typeface="Calibri" pitchFamily="34" charset="0"/>
              </a:rPr>
              <a:t>SOFTWARE Y BASES DE DATOS ADQUIRIDOS</a:t>
            </a:r>
            <a:endParaRPr lang="es-MX" sz="2000" b="1" u="sng" dirty="0" smtClean="0">
              <a:solidFill>
                <a:schemeClr val="tx1"/>
              </a:solidFill>
              <a:latin typeface="Calibri" pitchFamily="34" charset="0"/>
            </a:endParaRPr>
          </a:p>
        </p:txBody>
      </p:sp>
      <p:sp>
        <p:nvSpPr>
          <p:cNvPr id="106498" name="5 Marcador de número de diapositiva"/>
          <p:cNvSpPr>
            <a:spLocks noGrp="1"/>
          </p:cNvSpPr>
          <p:nvPr>
            <p:ph type="sldNum" sz="quarter" idx="12"/>
          </p:nvPr>
        </p:nvSpPr>
        <p:spPr bwMode="auto">
          <a:noFill/>
          <a:ln>
            <a:miter lim="800000"/>
            <a:headEnd/>
            <a:tailEnd/>
          </a:ln>
        </p:spPr>
        <p:txBody>
          <a:bodyPr/>
          <a:lstStyle/>
          <a:p>
            <a:fld id="{D7FB48CF-65DC-46D9-879D-7FA299AF95A7}" type="slidenum">
              <a:rPr lang="es-ES" smtClean="0"/>
              <a:pPr/>
              <a:t>95</a:t>
            </a:fld>
            <a:endParaRPr lang="es-ES" smtClean="0"/>
          </a:p>
        </p:txBody>
      </p:sp>
      <p:sp>
        <p:nvSpPr>
          <p:cNvPr id="106500" name="Text Box 3"/>
          <p:cNvSpPr txBox="1">
            <a:spLocks noChangeArrowheads="1"/>
          </p:cNvSpPr>
          <p:nvPr/>
        </p:nvSpPr>
        <p:spPr bwMode="auto">
          <a:xfrm>
            <a:off x="1096207" y="1412777"/>
            <a:ext cx="7364226" cy="5339923"/>
          </a:xfrm>
          <a:prstGeom prst="rect">
            <a:avLst/>
          </a:prstGeom>
          <a:noFill/>
          <a:ln w="9525">
            <a:noFill/>
            <a:miter lim="800000"/>
            <a:headEnd/>
            <a:tailEnd/>
          </a:ln>
        </p:spPr>
        <p:txBody>
          <a:bodyPr wrap="square">
            <a:spAutoFit/>
          </a:bodyPr>
          <a:lstStyle/>
          <a:p>
            <a:pPr algn="just"/>
            <a:endParaRPr lang="es-ES" sz="1600" b="1" dirty="0">
              <a:solidFill>
                <a:srgbClr val="663300"/>
              </a:solidFill>
              <a:latin typeface="Gill Sans MT" pitchFamily="34" charset="0"/>
            </a:endParaRPr>
          </a:p>
          <a:p>
            <a:pPr algn="just"/>
            <a:r>
              <a:rPr lang="es-ES" sz="1600" b="1" dirty="0">
                <a:latin typeface="Gill Sans MT" pitchFamily="34" charset="0"/>
              </a:rPr>
              <a:t>NÚMERO DE LICENCIAS.</a:t>
            </a:r>
            <a:r>
              <a:rPr lang="es-ES" sz="1600" dirty="0">
                <a:latin typeface="Gill Sans MT" pitchFamily="34" charset="0"/>
              </a:rPr>
              <a:t> Indicar el número de licencias adquiridas para operar el software o la base de datos.</a:t>
            </a:r>
          </a:p>
          <a:p>
            <a:pPr algn="just"/>
            <a:endParaRPr lang="es-ES" sz="1600" dirty="0">
              <a:latin typeface="Gill Sans MT" pitchFamily="34" charset="0"/>
            </a:endParaRPr>
          </a:p>
          <a:p>
            <a:pPr algn="just"/>
            <a:r>
              <a:rPr lang="es-ES" sz="1600" b="1" dirty="0">
                <a:latin typeface="Gill Sans MT" pitchFamily="34" charset="0"/>
              </a:rPr>
              <a:t>PROVEEDOR DEL SERVICIO.</a:t>
            </a:r>
            <a:r>
              <a:rPr lang="es-ES" sz="1600" dirty="0">
                <a:latin typeface="Gill Sans MT" pitchFamily="34" charset="0"/>
              </a:rPr>
              <a:t> Indicar el nombre del proveedor con el que se adquirió el software o la base de datos.</a:t>
            </a:r>
            <a:endParaRPr lang="es-ES" sz="1600" b="1" dirty="0">
              <a:latin typeface="Gill Sans MT" pitchFamily="34" charset="0"/>
            </a:endParaRPr>
          </a:p>
          <a:p>
            <a:pPr algn="just"/>
            <a:endParaRPr lang="es-ES" sz="1600" dirty="0">
              <a:latin typeface="Gill Sans MT" pitchFamily="34" charset="0"/>
            </a:endParaRPr>
          </a:p>
          <a:p>
            <a:pPr algn="just"/>
            <a:r>
              <a:rPr lang="es-ES" sz="1600" b="1" dirty="0">
                <a:latin typeface="Gill Sans MT" pitchFamily="34" charset="0"/>
              </a:rPr>
              <a:t>TIPO DE SOPORTE. </a:t>
            </a:r>
            <a:r>
              <a:rPr lang="es-ES" sz="1600" dirty="0">
                <a:latin typeface="Gill Sans MT" pitchFamily="34" charset="0"/>
              </a:rPr>
              <a:t>Describir el tipo de soporte que se tiene contratado con la empresa.</a:t>
            </a:r>
          </a:p>
          <a:p>
            <a:pPr algn="just"/>
            <a:endParaRPr lang="es-ES" sz="1600" dirty="0">
              <a:latin typeface="Gill Sans MT" pitchFamily="34" charset="0"/>
            </a:endParaRPr>
          </a:p>
          <a:p>
            <a:pPr algn="just"/>
            <a:r>
              <a:rPr lang="es-ES" sz="1600" b="1" dirty="0">
                <a:latin typeface="Gill Sans MT" pitchFamily="34" charset="0"/>
              </a:rPr>
              <a:t>FRECUENCIA.</a:t>
            </a:r>
            <a:r>
              <a:rPr lang="es-ES" sz="1600" dirty="0">
                <a:latin typeface="Gill Sans MT" pitchFamily="34" charset="0"/>
              </a:rPr>
              <a:t> Anotar la frecuencia con la que se proporciona  o se recibe el soporte establecido.</a:t>
            </a:r>
          </a:p>
          <a:p>
            <a:pPr algn="just"/>
            <a:endParaRPr lang="es-ES" sz="1600" dirty="0">
              <a:latin typeface="Gill Sans MT" pitchFamily="34" charset="0"/>
            </a:endParaRPr>
          </a:p>
          <a:p>
            <a:pPr algn="just"/>
            <a:r>
              <a:rPr lang="es-ES" sz="1600" b="1" dirty="0">
                <a:latin typeface="Gill Sans MT" pitchFamily="34" charset="0"/>
              </a:rPr>
              <a:t>VIGENCIA. </a:t>
            </a:r>
            <a:r>
              <a:rPr lang="es-ES" sz="1600" dirty="0">
                <a:latin typeface="Gill Sans MT" pitchFamily="34" charset="0"/>
              </a:rPr>
              <a:t>Asentar la fecha en la cual termina el soporte contratado</a:t>
            </a:r>
            <a:r>
              <a:rPr lang="es-ES" sz="1600" b="1" dirty="0">
                <a:latin typeface="Gill Sans MT" pitchFamily="34" charset="0"/>
              </a:rPr>
              <a:t>.</a:t>
            </a:r>
            <a:endParaRPr lang="es-ES" sz="1600" dirty="0">
              <a:latin typeface="Gill Sans MT" pitchFamily="34" charset="0"/>
            </a:endParaRPr>
          </a:p>
          <a:p>
            <a:pPr algn="just"/>
            <a:endParaRPr lang="es-ES" sz="1600" b="1" dirty="0">
              <a:latin typeface="Gill Sans MT" pitchFamily="34" charset="0"/>
            </a:endParaRPr>
          </a:p>
          <a:p>
            <a:pPr algn="just"/>
            <a:r>
              <a:rPr lang="es-ES" sz="1600" b="1" dirty="0">
                <a:latin typeface="Gill Sans MT" pitchFamily="34" charset="0"/>
              </a:rPr>
              <a:t>NOMBRE DEL DEPOSITARIO O RESGUARDANTE. </a:t>
            </a:r>
            <a:r>
              <a:rPr lang="es-ES" sz="1600" dirty="0">
                <a:latin typeface="Gill Sans MT" pitchFamily="34" charset="0"/>
              </a:rPr>
              <a:t>Señalar el nombre y cargo de la persona responsable de la custodia o aplicación del  software o la base de datos.</a:t>
            </a:r>
          </a:p>
          <a:p>
            <a:pPr algn="just" eaLnBrk="0" hangingPunct="0">
              <a:spcBef>
                <a:spcPts val="600"/>
              </a:spcBef>
              <a:buClr>
                <a:schemeClr val="accent1"/>
              </a:buClr>
              <a:buSzPct val="80000"/>
              <a:buFont typeface="Wingdings 2" pitchFamily="18" charset="2"/>
              <a:buChar char=""/>
            </a:pPr>
            <a:endParaRPr lang="es-ES" sz="1600" dirty="0">
              <a:solidFill>
                <a:srgbClr val="663300"/>
              </a:solidFill>
              <a:latin typeface="Gill Sans MT" pitchFamily="34" charset="0"/>
            </a:endParaRPr>
          </a:p>
          <a:p>
            <a:pPr algn="just"/>
            <a:endParaRPr lang="es-ES" sz="1600" dirty="0">
              <a:solidFill>
                <a:srgbClr val="663300"/>
              </a:solidFill>
              <a:latin typeface="Gill Sans MT" pitchFamily="34" charset="0"/>
            </a:endParaRPr>
          </a:p>
          <a:p>
            <a:pPr algn="just"/>
            <a:endParaRPr lang="es-ES" sz="1600" dirty="0">
              <a:solidFill>
                <a:srgbClr val="663300"/>
              </a:solidFill>
              <a:latin typeface="Gill Sans MT" pitchFamily="34" charset="0"/>
            </a:endParaRPr>
          </a:p>
        </p:txBody>
      </p:sp>
    </p:spTree>
  </p:cSld>
  <p:clrMapOvr>
    <a:masterClrMapping/>
  </p:clrMapOvr>
  <p:transition>
    <p:wheel spokes="8"/>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5 Marcador de número de diapositiva"/>
          <p:cNvSpPr>
            <a:spLocks noGrp="1"/>
          </p:cNvSpPr>
          <p:nvPr>
            <p:ph type="sldNum" sz="quarter" idx="12"/>
          </p:nvPr>
        </p:nvSpPr>
        <p:spPr bwMode="auto">
          <a:noFill/>
          <a:ln>
            <a:miter lim="800000"/>
            <a:headEnd/>
            <a:tailEnd/>
          </a:ln>
        </p:spPr>
        <p:txBody>
          <a:bodyPr/>
          <a:lstStyle/>
          <a:p>
            <a:fld id="{9D2D726B-7448-49EC-94A6-7D6A822F075A}" type="slidenum">
              <a:rPr lang="es-ES" smtClean="0"/>
              <a:pPr/>
              <a:t>96</a:t>
            </a:fld>
            <a:endParaRPr lang="es-ES" smtClean="0"/>
          </a:p>
        </p:txBody>
      </p:sp>
      <p:pic>
        <p:nvPicPr>
          <p:cNvPr id="107523" name="Picture 4"/>
          <p:cNvPicPr>
            <a:picLocks noChangeAspect="1" noChangeArrowheads="1"/>
          </p:cNvPicPr>
          <p:nvPr/>
        </p:nvPicPr>
        <p:blipFill>
          <a:blip r:embed="rId2" cstate="print"/>
          <a:srcRect/>
          <a:stretch>
            <a:fillRect/>
          </a:stretch>
        </p:blipFill>
        <p:spPr bwMode="auto">
          <a:xfrm>
            <a:off x="1071563" y="685800"/>
            <a:ext cx="8005762" cy="54864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p:cNvSpPr>
          <p:nvPr>
            <p:ph idx="1"/>
          </p:nvPr>
        </p:nvSpPr>
        <p:spPr>
          <a:xfrm>
            <a:off x="1907704" y="620687"/>
            <a:ext cx="6192688" cy="720081"/>
          </a:xfrm>
        </p:spPr>
        <p:txBody>
          <a:bodyPr>
            <a:noAutofit/>
          </a:bodyPr>
          <a:lstStyle/>
          <a:p>
            <a:pPr marL="342900" indent="-342900" algn="ctr" eaLnBrk="1" hangingPunct="1">
              <a:lnSpc>
                <a:spcPct val="80000"/>
              </a:lnSpc>
              <a:buFont typeface="Wingdings 2" pitchFamily="18" charset="2"/>
              <a:buNone/>
            </a:pPr>
            <a:r>
              <a:rPr lang="es-MX" sz="1800" b="1" dirty="0" smtClean="0">
                <a:solidFill>
                  <a:schemeClr val="tx1"/>
                </a:solidFill>
                <a:latin typeface="Calibri" pitchFamily="34" charset="0"/>
              </a:rPr>
              <a:t>FORMATO No. 5.6</a:t>
            </a:r>
          </a:p>
          <a:p>
            <a:pPr marL="342900" indent="-342900" algn="ctr" eaLnBrk="1" hangingPunct="1">
              <a:lnSpc>
                <a:spcPct val="80000"/>
              </a:lnSpc>
              <a:buFont typeface="Wingdings 2" pitchFamily="18" charset="2"/>
              <a:buNone/>
            </a:pPr>
            <a:r>
              <a:rPr lang="es-MX" sz="1800" b="1" u="sng" dirty="0" smtClean="0">
                <a:solidFill>
                  <a:schemeClr val="tx1"/>
                </a:solidFill>
                <a:latin typeface="Calibri" pitchFamily="34" charset="0"/>
              </a:rPr>
              <a:t>EXPEDIENTES DE ARCHIVO GENERAL EN DOCUMENTOS</a:t>
            </a:r>
          </a:p>
        </p:txBody>
      </p:sp>
      <p:sp>
        <p:nvSpPr>
          <p:cNvPr id="108546" name="5 Marcador de número de diapositiva"/>
          <p:cNvSpPr>
            <a:spLocks noGrp="1"/>
          </p:cNvSpPr>
          <p:nvPr>
            <p:ph type="sldNum" sz="quarter" idx="12"/>
          </p:nvPr>
        </p:nvSpPr>
        <p:spPr bwMode="auto">
          <a:noFill/>
          <a:ln>
            <a:miter lim="800000"/>
            <a:headEnd/>
            <a:tailEnd/>
          </a:ln>
        </p:spPr>
        <p:txBody>
          <a:bodyPr/>
          <a:lstStyle/>
          <a:p>
            <a:fld id="{C71C0142-CA6A-40B5-B1D6-663E801A3755}" type="slidenum">
              <a:rPr lang="es-ES" smtClean="0"/>
              <a:pPr/>
              <a:t>97</a:t>
            </a:fld>
            <a:endParaRPr lang="es-ES" smtClean="0"/>
          </a:p>
        </p:txBody>
      </p:sp>
      <p:sp>
        <p:nvSpPr>
          <p:cNvPr id="108548" name="Text Box 3"/>
          <p:cNvSpPr txBox="1">
            <a:spLocks noChangeArrowheads="1"/>
          </p:cNvSpPr>
          <p:nvPr/>
        </p:nvSpPr>
        <p:spPr bwMode="auto">
          <a:xfrm>
            <a:off x="1285875" y="1428750"/>
            <a:ext cx="7318573" cy="5170646"/>
          </a:xfrm>
          <a:prstGeom prst="rect">
            <a:avLst/>
          </a:prstGeom>
          <a:noFill/>
          <a:ln w="9525">
            <a:noFill/>
            <a:miter lim="800000"/>
            <a:headEnd/>
            <a:tailEnd/>
          </a:ln>
        </p:spPr>
        <p:txBody>
          <a:bodyPr wrap="square">
            <a:spAutoFit/>
          </a:bodyPr>
          <a:lstStyle/>
          <a:p>
            <a:pPr algn="just"/>
            <a:r>
              <a:rPr lang="es-MX" sz="1500" b="1" dirty="0">
                <a:latin typeface="Gill Sans MT" pitchFamily="34" charset="0"/>
              </a:rPr>
              <a:t>En este formato concentrará la información relativa a los expedientes de archivo general en documentos con que cuenta la Entidad o Dependencia, Unidad, Área o Proyecto, debiendo relacionarlos en orden cronológico descendente.  </a:t>
            </a:r>
          </a:p>
          <a:p>
            <a:pPr algn="just"/>
            <a:endParaRPr lang="es-MX" sz="1500" b="1" dirty="0">
              <a:latin typeface="Gill Sans MT" pitchFamily="34" charset="0"/>
            </a:endParaRPr>
          </a:p>
          <a:p>
            <a:pPr algn="just"/>
            <a:r>
              <a:rPr lang="es-ES" sz="1500" b="1" dirty="0">
                <a:latin typeface="Gill Sans MT" pitchFamily="34" charset="0"/>
              </a:rPr>
              <a:t>NOMBRE DE LA PERSONA QUE RESGUARDA EL ARCHIVO. </a:t>
            </a:r>
            <a:r>
              <a:rPr lang="es-ES" sz="1500" dirty="0">
                <a:latin typeface="Gill Sans MT" pitchFamily="34" charset="0"/>
              </a:rPr>
              <a:t>Señalar el nombre y cargo de la persona responsable de la custodia de los expedientes o documentos en los que se concentra la información.</a:t>
            </a:r>
            <a:endParaRPr lang="es-MX" sz="1500" dirty="0">
              <a:latin typeface="Gill Sans MT" pitchFamily="34" charset="0"/>
            </a:endParaRPr>
          </a:p>
          <a:p>
            <a:pPr algn="just"/>
            <a:endParaRPr lang="es-MX" sz="1500" b="1" dirty="0">
              <a:latin typeface="Gill Sans MT" pitchFamily="34" charset="0"/>
            </a:endParaRPr>
          </a:p>
          <a:p>
            <a:pPr algn="just"/>
            <a:r>
              <a:rPr lang="es-MX" sz="1500" b="1" dirty="0">
                <a:latin typeface="Gill Sans MT" pitchFamily="34" charset="0"/>
              </a:rPr>
              <a:t>NÚMERO DE ARCHIVERO O CAJA DE ARCHIVO</a:t>
            </a:r>
            <a:r>
              <a:rPr lang="es-MX" sz="1500" dirty="0">
                <a:latin typeface="Gill Sans MT" pitchFamily="34" charset="0"/>
              </a:rPr>
              <a:t>. Numerar los archiveros o cajas en las cuales se encuentra la información que se desglosa y registra.</a:t>
            </a:r>
          </a:p>
          <a:p>
            <a:pPr algn="just"/>
            <a:endParaRPr lang="es-MX" sz="1500" b="1" dirty="0">
              <a:latin typeface="Gill Sans MT" pitchFamily="34" charset="0"/>
            </a:endParaRPr>
          </a:p>
          <a:p>
            <a:pPr algn="just"/>
            <a:r>
              <a:rPr lang="es-MX" sz="1500" b="1" dirty="0">
                <a:latin typeface="Gill Sans MT" pitchFamily="34" charset="0"/>
              </a:rPr>
              <a:t>NÚMERO PROGRESIVO DE EXPEDIENTE</a:t>
            </a:r>
            <a:r>
              <a:rPr lang="es-MX" sz="1500" dirty="0">
                <a:latin typeface="Gill Sans MT" pitchFamily="34" charset="0"/>
              </a:rPr>
              <a:t>. Numerar los expedientes con que cuenta cada archivero o caja y registrarlo en la misma columna.</a:t>
            </a:r>
          </a:p>
          <a:p>
            <a:pPr algn="just"/>
            <a:endParaRPr lang="es-MX" sz="1500" b="1" dirty="0">
              <a:latin typeface="Gill Sans MT" pitchFamily="34" charset="0"/>
            </a:endParaRPr>
          </a:p>
          <a:p>
            <a:pPr algn="just"/>
            <a:r>
              <a:rPr lang="es-MX" sz="1500" b="1" dirty="0">
                <a:latin typeface="Gill Sans MT" pitchFamily="34" charset="0"/>
              </a:rPr>
              <a:t>AÑO AL QUE CORRESPONDE</a:t>
            </a:r>
            <a:r>
              <a:rPr lang="es-MX" sz="1500" dirty="0">
                <a:latin typeface="Gill Sans MT" pitchFamily="34" charset="0"/>
              </a:rPr>
              <a:t>. Indicar el año al que corresponde la información que se relaciona.</a:t>
            </a:r>
          </a:p>
          <a:p>
            <a:pPr algn="just"/>
            <a:endParaRPr lang="es-MX" sz="1500" dirty="0">
              <a:latin typeface="Gill Sans MT" pitchFamily="34" charset="0"/>
            </a:endParaRPr>
          </a:p>
          <a:p>
            <a:pPr algn="just"/>
            <a:r>
              <a:rPr lang="es-MX" sz="1500" b="1" dirty="0">
                <a:latin typeface="Gill Sans MT" pitchFamily="34" charset="0"/>
              </a:rPr>
              <a:t>UBICACIÓN FÍSICA. </a:t>
            </a:r>
            <a:r>
              <a:rPr lang="es-MX" sz="1500" dirty="0">
                <a:latin typeface="Gill Sans MT" pitchFamily="34" charset="0"/>
              </a:rPr>
              <a:t>Indicar el lugar en donde se localiza o se encuentra físicamente el archivo de documentos.</a:t>
            </a:r>
          </a:p>
          <a:p>
            <a:pPr algn="just"/>
            <a:endParaRPr lang="es-MX" sz="1500" b="1" dirty="0">
              <a:latin typeface="Gill Sans MT" pitchFamily="34" charset="0"/>
            </a:endParaRPr>
          </a:p>
          <a:p>
            <a:pPr algn="just"/>
            <a:r>
              <a:rPr lang="es-MX" sz="1500" b="1" dirty="0" smtClean="0">
                <a:latin typeface="Gill Sans MT" pitchFamily="34" charset="0"/>
              </a:rPr>
              <a:t>CONTENIDO</a:t>
            </a:r>
            <a:r>
              <a:rPr lang="es-MX" sz="1500" dirty="0" smtClean="0">
                <a:latin typeface="Gill Sans MT" pitchFamily="34" charset="0"/>
              </a:rPr>
              <a:t>. </a:t>
            </a:r>
            <a:r>
              <a:rPr lang="es-MX" sz="1500" dirty="0">
                <a:latin typeface="Gill Sans MT" pitchFamily="34" charset="0"/>
              </a:rPr>
              <a:t>Describir el contenido del expediente documental.</a:t>
            </a:r>
            <a:endParaRPr lang="es-ES" sz="1500" dirty="0">
              <a:latin typeface="Gill Sans MT" pitchFamily="34" charset="0"/>
            </a:endParaRPr>
          </a:p>
        </p:txBody>
      </p:sp>
    </p:spTree>
  </p:cSld>
  <p:clrMapOvr>
    <a:masterClrMapping/>
  </p:clrMapOvr>
  <p:transition>
    <p:wheel spokes="8"/>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5 Marcador de número de diapositiva"/>
          <p:cNvSpPr>
            <a:spLocks noGrp="1"/>
          </p:cNvSpPr>
          <p:nvPr>
            <p:ph type="sldNum" sz="quarter" idx="12"/>
          </p:nvPr>
        </p:nvSpPr>
        <p:spPr bwMode="auto">
          <a:noFill/>
          <a:ln>
            <a:miter lim="800000"/>
            <a:headEnd/>
            <a:tailEnd/>
          </a:ln>
        </p:spPr>
        <p:txBody>
          <a:bodyPr/>
          <a:lstStyle/>
          <a:p>
            <a:fld id="{1EFADFDD-8F28-4CD5-A22D-16904B615CA0}" type="slidenum">
              <a:rPr lang="es-ES" smtClean="0"/>
              <a:pPr/>
              <a:t>98</a:t>
            </a:fld>
            <a:endParaRPr lang="es-ES" smtClean="0"/>
          </a:p>
        </p:txBody>
      </p:sp>
      <p:pic>
        <p:nvPicPr>
          <p:cNvPr id="109571" name="Picture 4"/>
          <p:cNvPicPr>
            <a:picLocks noChangeAspect="1" noChangeArrowheads="1"/>
          </p:cNvPicPr>
          <p:nvPr/>
        </p:nvPicPr>
        <p:blipFill>
          <a:blip r:embed="rId2" cstate="print"/>
          <a:srcRect/>
          <a:stretch>
            <a:fillRect/>
          </a:stretch>
        </p:blipFill>
        <p:spPr bwMode="auto">
          <a:xfrm>
            <a:off x="1071563" y="619125"/>
            <a:ext cx="8039100" cy="56197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p:cNvSpPr>
          <p:nvPr>
            <p:ph idx="1"/>
          </p:nvPr>
        </p:nvSpPr>
        <p:spPr>
          <a:xfrm>
            <a:off x="1331912" y="260647"/>
            <a:ext cx="7488237" cy="791865"/>
          </a:xfrm>
        </p:spPr>
        <p:txBody>
          <a:bodyPr>
            <a:noAutofit/>
          </a:bodyPr>
          <a:lstStyle/>
          <a:p>
            <a:pPr marL="342900" indent="-342900" algn="ctr" eaLnBrk="1" hangingPunct="1">
              <a:lnSpc>
                <a:spcPct val="80000"/>
              </a:lnSpc>
              <a:buFont typeface="Wingdings 2" pitchFamily="18" charset="2"/>
              <a:buNone/>
            </a:pPr>
            <a:r>
              <a:rPr lang="es-MX" sz="1800" b="1" dirty="0" smtClean="0">
                <a:solidFill>
                  <a:schemeClr val="tx1"/>
                </a:solidFill>
                <a:latin typeface="Calibri" pitchFamily="34" charset="0"/>
              </a:rPr>
              <a:t>FORMATO No. 5.7</a:t>
            </a:r>
          </a:p>
          <a:p>
            <a:pPr marL="342900" indent="-342900" algn="ctr" eaLnBrk="1" hangingPunct="1">
              <a:lnSpc>
                <a:spcPct val="80000"/>
              </a:lnSpc>
              <a:buFont typeface="Wingdings 2" pitchFamily="18" charset="2"/>
              <a:buNone/>
            </a:pPr>
            <a:r>
              <a:rPr lang="es-MX" sz="1800" b="1" u="sng" dirty="0" smtClean="0">
                <a:solidFill>
                  <a:schemeClr val="tx1"/>
                </a:solidFill>
                <a:latin typeface="Calibri" pitchFamily="34" charset="0"/>
              </a:rPr>
              <a:t>ARCHIVOS ELECTRÓNICOS CONTENIDOS EN MAQUINAS COMPUTADORAS EN GENERAL Y EN USB, DISQUETES, CD, DVD, ETC.</a:t>
            </a:r>
            <a:endParaRPr lang="es-MX" sz="1800" b="1" dirty="0" smtClean="0">
              <a:solidFill>
                <a:schemeClr val="tx1"/>
              </a:solidFill>
              <a:latin typeface="Calibri" pitchFamily="34" charset="0"/>
            </a:endParaRPr>
          </a:p>
          <a:p>
            <a:pPr marL="342900" indent="-342900" algn="ctr" eaLnBrk="1" hangingPunct="1">
              <a:lnSpc>
                <a:spcPct val="30000"/>
              </a:lnSpc>
              <a:buFont typeface="Wingdings 2" pitchFamily="18" charset="2"/>
              <a:buNone/>
            </a:pPr>
            <a:endParaRPr lang="es-MX" sz="1800" b="1" dirty="0" smtClean="0">
              <a:solidFill>
                <a:schemeClr val="tx1"/>
              </a:solidFill>
              <a:latin typeface="Calibri" pitchFamily="34" charset="0"/>
            </a:endParaRPr>
          </a:p>
        </p:txBody>
      </p:sp>
      <p:sp>
        <p:nvSpPr>
          <p:cNvPr id="110594" name="5 Marcador de número de diapositiva"/>
          <p:cNvSpPr>
            <a:spLocks noGrp="1"/>
          </p:cNvSpPr>
          <p:nvPr>
            <p:ph type="sldNum" sz="quarter" idx="12"/>
          </p:nvPr>
        </p:nvSpPr>
        <p:spPr bwMode="auto">
          <a:noFill/>
          <a:ln>
            <a:miter lim="800000"/>
            <a:headEnd/>
            <a:tailEnd/>
          </a:ln>
        </p:spPr>
        <p:txBody>
          <a:bodyPr/>
          <a:lstStyle/>
          <a:p>
            <a:fld id="{383F215D-BF51-4D49-8371-500F054515C2}" type="slidenum">
              <a:rPr lang="es-ES" smtClean="0"/>
              <a:pPr/>
              <a:t>99</a:t>
            </a:fld>
            <a:endParaRPr lang="es-ES" smtClean="0"/>
          </a:p>
        </p:txBody>
      </p:sp>
      <p:sp>
        <p:nvSpPr>
          <p:cNvPr id="110596" name="Text Box 3"/>
          <p:cNvSpPr txBox="1">
            <a:spLocks noChangeArrowheads="1"/>
          </p:cNvSpPr>
          <p:nvPr/>
        </p:nvSpPr>
        <p:spPr bwMode="auto">
          <a:xfrm>
            <a:off x="1331913" y="1268413"/>
            <a:ext cx="7200527" cy="5259387"/>
          </a:xfrm>
          <a:prstGeom prst="rect">
            <a:avLst/>
          </a:prstGeom>
          <a:noFill/>
          <a:ln w="9525">
            <a:noFill/>
            <a:miter lim="800000"/>
            <a:headEnd/>
            <a:tailEnd/>
          </a:ln>
        </p:spPr>
        <p:txBody>
          <a:bodyPr wrap="square">
            <a:spAutoFit/>
          </a:bodyPr>
          <a:lstStyle/>
          <a:p>
            <a:pPr algn="just"/>
            <a:r>
              <a:rPr lang="es-MX" sz="1500" b="1" dirty="0">
                <a:latin typeface="Gill Sans MT" pitchFamily="34" charset="0"/>
              </a:rPr>
              <a:t>En este formato concentrará la información relativa a los archivos electrónicos con que cuenta la Entidad o Dependencia, Unidad, Área o Proyecto, debiendo relacionar primero los contenidos en </a:t>
            </a:r>
            <a:r>
              <a:rPr lang="es-MX" sz="1500" b="1" dirty="0" smtClean="0">
                <a:latin typeface="Gill Sans MT" pitchFamily="34" charset="0"/>
              </a:rPr>
              <a:t>máquinas </a:t>
            </a:r>
            <a:r>
              <a:rPr lang="es-MX" sz="1500" b="1" dirty="0">
                <a:latin typeface="Gill Sans MT" pitchFamily="34" charset="0"/>
              </a:rPr>
              <a:t>computadoras y enseguida los contenidos en los distintos dispositivos electrónicos. </a:t>
            </a:r>
          </a:p>
          <a:p>
            <a:pPr algn="just">
              <a:lnSpc>
                <a:spcPct val="50000"/>
              </a:lnSpc>
            </a:pPr>
            <a:endParaRPr lang="es-MX" sz="1500" b="1" dirty="0">
              <a:latin typeface="Gill Sans MT" pitchFamily="34" charset="0"/>
            </a:endParaRPr>
          </a:p>
          <a:p>
            <a:pPr algn="just"/>
            <a:r>
              <a:rPr lang="es-MX" sz="1500" b="1" dirty="0">
                <a:latin typeface="Gill Sans MT" pitchFamily="34" charset="0"/>
              </a:rPr>
              <a:t>CONTENIDO DEL ARCHIVO ELECTRÓNICO</a:t>
            </a:r>
            <a:r>
              <a:rPr lang="es-MX" sz="1500" dirty="0">
                <a:latin typeface="Gill Sans MT" pitchFamily="34" charset="0"/>
              </a:rPr>
              <a:t>. Describir de manera general el contenido del archivo electrónico.</a:t>
            </a:r>
          </a:p>
          <a:p>
            <a:pPr algn="just">
              <a:lnSpc>
                <a:spcPct val="50000"/>
              </a:lnSpc>
            </a:pPr>
            <a:endParaRPr lang="es-MX" sz="1500" dirty="0">
              <a:latin typeface="Gill Sans MT" pitchFamily="34" charset="0"/>
            </a:endParaRPr>
          </a:p>
          <a:p>
            <a:pPr algn="just"/>
            <a:r>
              <a:rPr lang="es-MX" sz="1500" b="1" dirty="0">
                <a:latin typeface="Gill Sans MT" pitchFamily="34" charset="0"/>
              </a:rPr>
              <a:t>TIPO DE DISPOSITIVO Y EXTENSIÓN. </a:t>
            </a:r>
            <a:r>
              <a:rPr lang="es-MX" sz="1500" dirty="0">
                <a:latin typeface="Gill Sans MT" pitchFamily="34" charset="0"/>
              </a:rPr>
              <a:t>Anotar el medio electrónico, si es dispositivo externo, ejemplo: CD, DVD, Disco Duro, Cinta, etc. y la  extensión del archivo con la que se identifica el programa, ejemplo: </a:t>
            </a:r>
            <a:r>
              <a:rPr lang="es-MX" sz="1500" dirty="0" err="1">
                <a:latin typeface="Gill Sans MT" pitchFamily="34" charset="0"/>
              </a:rPr>
              <a:t>xls</a:t>
            </a:r>
            <a:r>
              <a:rPr lang="es-MX" sz="1500" dirty="0">
                <a:latin typeface="Gill Sans MT" pitchFamily="34" charset="0"/>
              </a:rPr>
              <a:t>, </a:t>
            </a:r>
            <a:r>
              <a:rPr lang="es-MX" sz="1500" dirty="0" err="1">
                <a:latin typeface="Gill Sans MT" pitchFamily="34" charset="0"/>
              </a:rPr>
              <a:t>docx</a:t>
            </a:r>
            <a:r>
              <a:rPr lang="es-MX" sz="1500" dirty="0">
                <a:latin typeface="Gill Sans MT" pitchFamily="34" charset="0"/>
              </a:rPr>
              <a:t>, </a:t>
            </a:r>
            <a:r>
              <a:rPr lang="es-MX" sz="1500" dirty="0" err="1">
                <a:latin typeface="Gill Sans MT" pitchFamily="34" charset="0"/>
              </a:rPr>
              <a:t>pps</a:t>
            </a:r>
            <a:r>
              <a:rPr lang="es-MX" sz="1500" dirty="0">
                <a:latin typeface="Gill Sans MT" pitchFamily="34" charset="0"/>
              </a:rPr>
              <a:t>, etc.</a:t>
            </a:r>
          </a:p>
          <a:p>
            <a:pPr algn="just">
              <a:lnSpc>
                <a:spcPct val="50000"/>
              </a:lnSpc>
            </a:pPr>
            <a:endParaRPr lang="es-MX" sz="1500" dirty="0">
              <a:latin typeface="Gill Sans MT" pitchFamily="34" charset="0"/>
            </a:endParaRPr>
          </a:p>
          <a:p>
            <a:pPr algn="just"/>
            <a:r>
              <a:rPr lang="es-MX" sz="1500" b="1" dirty="0">
                <a:latin typeface="Gill Sans MT" pitchFamily="34" charset="0"/>
              </a:rPr>
              <a:t>TAMAÑO. </a:t>
            </a:r>
            <a:r>
              <a:rPr lang="es-MX" sz="1500" dirty="0">
                <a:latin typeface="Gill Sans MT" pitchFamily="34" charset="0"/>
              </a:rPr>
              <a:t>Registrar el volumen de los datos informáticos contenidos en el archivo, con su unidad medida respectiva, ejemplo: 1KB, 2MB, 3GB, etc.</a:t>
            </a:r>
          </a:p>
          <a:p>
            <a:pPr algn="just">
              <a:lnSpc>
                <a:spcPct val="50000"/>
              </a:lnSpc>
            </a:pPr>
            <a:endParaRPr lang="es-MX" sz="1500" dirty="0">
              <a:latin typeface="Gill Sans MT" pitchFamily="34" charset="0"/>
            </a:endParaRPr>
          </a:p>
          <a:p>
            <a:pPr algn="just"/>
            <a:r>
              <a:rPr lang="es-MX" sz="1500" b="1" dirty="0">
                <a:latin typeface="Gill Sans MT" pitchFamily="34" charset="0"/>
              </a:rPr>
              <a:t>UBICACIÓN FÍSICA DEL ARCHIVO</a:t>
            </a:r>
            <a:r>
              <a:rPr lang="es-MX" sz="1500" dirty="0">
                <a:latin typeface="Gill Sans MT" pitchFamily="34" charset="0"/>
              </a:rPr>
              <a:t>. Identificar la maquina computadora que contiene el archivo, registrando marca, </a:t>
            </a:r>
            <a:r>
              <a:rPr lang="es-MX" sz="1500" dirty="0" smtClean="0">
                <a:latin typeface="Gill Sans MT" pitchFamily="34" charset="0"/>
              </a:rPr>
              <a:t>número </a:t>
            </a:r>
            <a:r>
              <a:rPr lang="es-MX" sz="1500" dirty="0">
                <a:latin typeface="Gill Sans MT" pitchFamily="34" charset="0"/>
              </a:rPr>
              <a:t>de serie o número de ID del inventario de bienes muebles, o  número de archivero o caja en los cuales se encuentran resguardados los dispositivos electrónicos externos. </a:t>
            </a:r>
          </a:p>
          <a:p>
            <a:pPr algn="just">
              <a:lnSpc>
                <a:spcPct val="50000"/>
              </a:lnSpc>
            </a:pPr>
            <a:r>
              <a:rPr lang="es-MX" sz="1500" dirty="0">
                <a:latin typeface="Gill Sans MT" pitchFamily="34" charset="0"/>
              </a:rPr>
              <a:t> </a:t>
            </a:r>
            <a:endParaRPr lang="es-MX" sz="1500" b="1" dirty="0">
              <a:latin typeface="Gill Sans MT" pitchFamily="34" charset="0"/>
            </a:endParaRPr>
          </a:p>
          <a:p>
            <a:pPr algn="just"/>
            <a:r>
              <a:rPr lang="es-MX" sz="1500" b="1" dirty="0">
                <a:latin typeface="Gill Sans MT" pitchFamily="34" charset="0"/>
              </a:rPr>
              <a:t>NOMBRE DEL DEPOSITARIO O RESGUARDANTE</a:t>
            </a:r>
            <a:r>
              <a:rPr lang="es-MX" sz="1500" dirty="0">
                <a:latin typeface="Gill Sans MT" pitchFamily="34" charset="0"/>
              </a:rPr>
              <a:t>. </a:t>
            </a:r>
            <a:r>
              <a:rPr lang="es-ES" sz="1500" dirty="0">
                <a:latin typeface="Gill Sans MT" pitchFamily="34" charset="0"/>
              </a:rPr>
              <a:t>Señalar el nombre de la persona que maneja el archivo o que es responsable de su resguardo.</a:t>
            </a:r>
            <a:endParaRPr lang="es-MX" sz="1500" dirty="0">
              <a:latin typeface="Gill Sans MT" pitchFamily="34" charset="0"/>
            </a:endParaRPr>
          </a:p>
          <a:p>
            <a:pPr algn="just">
              <a:lnSpc>
                <a:spcPct val="50000"/>
              </a:lnSpc>
            </a:pPr>
            <a:endParaRPr lang="es-MX" sz="1500" b="1" dirty="0">
              <a:latin typeface="Gill Sans MT" pitchFamily="34" charset="0"/>
            </a:endParaRPr>
          </a:p>
          <a:p>
            <a:pPr algn="just"/>
            <a:r>
              <a:rPr lang="es-MX" sz="1300" b="1" dirty="0">
                <a:latin typeface="Gill Sans MT" pitchFamily="34" charset="0"/>
              </a:rPr>
              <a:t>Nota: </a:t>
            </a:r>
            <a:r>
              <a:rPr lang="es-MX" sz="1300" dirty="0">
                <a:latin typeface="Gill Sans MT" pitchFamily="34" charset="0"/>
              </a:rPr>
              <a:t>en caso de que el titular de la Entidad o Dependencia que entrega, tenga en la o las maquinas computadoras asignadas para su uso archivos electrónicos que requieran clave de acceso, deberá entregarlas en sobre cerrado y asentarlo en el acta de entrega recepción respectiva.</a:t>
            </a:r>
            <a:endParaRPr lang="es-ES" sz="1300" dirty="0">
              <a:latin typeface="Gill Sans MT" pitchFamily="34" charset="0"/>
            </a:endParaRPr>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ersonalizado">
  <a:themeElements>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4124</TotalTime>
  <Words>7806</Words>
  <Application>Microsoft Office PowerPoint</Application>
  <PresentationFormat>Presentación en pantalla (4:3)</PresentationFormat>
  <Paragraphs>994</Paragraphs>
  <Slides>104</Slides>
  <Notes>6</Notes>
  <HiddenSlides>0</HiddenSlides>
  <MMClips>0</MMClips>
  <ScaleCrop>false</ScaleCrop>
  <HeadingPairs>
    <vt:vector size="8" baseType="variant">
      <vt:variant>
        <vt:lpstr>Fuentes usadas</vt:lpstr>
      </vt:variant>
      <vt:variant>
        <vt:i4>9</vt:i4>
      </vt:variant>
      <vt:variant>
        <vt:lpstr>Tema</vt:lpstr>
      </vt:variant>
      <vt:variant>
        <vt:i4>3</vt:i4>
      </vt:variant>
      <vt:variant>
        <vt:lpstr>Servidores OLE incrustados</vt:lpstr>
      </vt:variant>
      <vt:variant>
        <vt:i4>1</vt:i4>
      </vt:variant>
      <vt:variant>
        <vt:lpstr>Títulos de diapositiva</vt:lpstr>
      </vt:variant>
      <vt:variant>
        <vt:i4>104</vt:i4>
      </vt:variant>
    </vt:vector>
  </HeadingPairs>
  <TitlesOfParts>
    <vt:vector size="117" baseType="lpstr">
      <vt:lpstr>Arial</vt:lpstr>
      <vt:lpstr>Arial Narrow</vt:lpstr>
      <vt:lpstr>Calibri</vt:lpstr>
      <vt:lpstr>Century Gothic</vt:lpstr>
      <vt:lpstr>Gill Sans MT</vt:lpstr>
      <vt:lpstr>Times New Roman</vt:lpstr>
      <vt:lpstr>Verdana</vt:lpstr>
      <vt:lpstr>Wingdings 2</vt:lpstr>
      <vt:lpstr>Wingdings 3</vt:lpstr>
      <vt:lpstr>Diseño personalizado</vt:lpstr>
      <vt:lpstr>1_Diseño personalizado</vt:lpstr>
      <vt:lpstr>Espiral</vt:lpstr>
      <vt:lpstr>Acrobat Document</vt:lpstr>
      <vt:lpstr>UNIVERSIDAD DE GUADALAJARA CONSEJO GENERAL UNIVERSITARIO CONTRALORÍA GENERAL</vt:lpstr>
      <vt:lpstr>CONTENIDO</vt:lpstr>
      <vt:lpstr>1.- INTRODUCCIÓN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FORMATO No. 2.4  PARTIDAS RECIBIDAS PENDIENTES DE COMPROBAR</vt:lpstr>
      <vt:lpstr>Presentación de PowerPoint</vt:lpstr>
      <vt:lpstr>Presentación de PowerPoint</vt:lpstr>
      <vt:lpstr>Presentación de PowerPoint</vt:lpstr>
      <vt:lpstr>Presentación de PowerPoint</vt:lpstr>
      <vt:lpstr>FORMATO No. 2.6  INTEGRACIÓN DE LA INFORMACIÓN PRESUPUESTARIA, PROGRAMATICA Y   CONTABLE DE LA ENTIDAD O DEPENDENCIA PARA EL EJERCICIO EN CURSO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FORMATO No. 2.10  RELACIÓN DE COMPROBANTES PENDIENTES DE PAGO A PROVEEDORES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2218674</dc:creator>
  <cp:lastModifiedBy>Enrique</cp:lastModifiedBy>
  <cp:revision>342</cp:revision>
  <cp:lastPrinted>2018-05-31T19:14:37Z</cp:lastPrinted>
  <dcterms:created xsi:type="dcterms:W3CDTF">2009-10-07T17:31:53Z</dcterms:created>
  <dcterms:modified xsi:type="dcterms:W3CDTF">2018-06-20T18:44:39Z</dcterms:modified>
</cp:coreProperties>
</file>